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35" r:id="rId2"/>
    <p:sldId id="517" r:id="rId3"/>
    <p:sldId id="536" r:id="rId4"/>
    <p:sldId id="534" r:id="rId5"/>
    <p:sldId id="542" r:id="rId6"/>
    <p:sldId id="528" r:id="rId7"/>
    <p:sldId id="540" r:id="rId8"/>
    <p:sldId id="543" r:id="rId9"/>
    <p:sldId id="541" r:id="rId10"/>
    <p:sldId id="544" r:id="rId11"/>
    <p:sldId id="545" r:id="rId12"/>
    <p:sldId id="546" r:id="rId13"/>
    <p:sldId id="527" r:id="rId14"/>
    <p:sldId id="547" r:id="rId15"/>
    <p:sldId id="529" r:id="rId16"/>
    <p:sldId id="548" r:id="rId17"/>
    <p:sldId id="530" r:id="rId18"/>
    <p:sldId id="531" r:id="rId19"/>
    <p:sldId id="524" r:id="rId20"/>
    <p:sldId id="549" r:id="rId21"/>
    <p:sldId id="533" r:id="rId22"/>
  </p:sldIdLst>
  <p:sldSz cx="9906000" cy="6858000" type="A4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4203" userDrawn="1">
          <p15:clr>
            <a:srgbClr val="A4A3A4"/>
          </p15:clr>
        </p15:guide>
        <p15:guide id="3" pos="34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AA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5DB19-0ADD-4971-80C6-7FF0E1D04D11}" v="1327" dt="2021-09-20T10:41:09.892"/>
    <p1510:client id="{26C301E3-F6F7-4ED1-9C8A-07A86D3E9E19}" v="929" dt="2021-09-06T11:00:45.539"/>
    <p1510:client id="{DBF3134C-1476-4DAA-8C5A-1C5460E4FC00}" v="694" dt="2021-09-13T10:05:04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8968" autoAdjust="0"/>
  </p:normalViewPr>
  <p:slideViewPr>
    <p:cSldViewPr>
      <p:cViewPr>
        <p:scale>
          <a:sx n="78" d="100"/>
          <a:sy n="78" d="100"/>
        </p:scale>
        <p:origin x="-1512" y="-197"/>
      </p:cViewPr>
      <p:guideLst>
        <p:guide orient="horz" pos="2160"/>
        <p:guide pos="4203"/>
        <p:guide pos="34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53587-C225-45B8-9593-51E3471658D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465E2B7-5D9F-44B5-8718-CB4308F4AD4D}">
      <dgm:prSet phldrT="[Текст]" phldr="0" custT="1"/>
      <dgm:spPr/>
      <dgm:t>
        <a:bodyPr/>
        <a:lstStyle/>
        <a:p>
          <a:pPr rtl="0"/>
          <a:r>
            <a:rPr lang="ru-RU" sz="1600" dirty="0">
              <a:latin typeface="Arial" pitchFamily="34" charset="0"/>
              <a:cs typeface="Arial" pitchFamily="34" charset="0"/>
            </a:rPr>
            <a:t>Финансовый рынок</a:t>
          </a:r>
        </a:p>
      </dgm:t>
    </dgm:pt>
    <dgm:pt modelId="{81C4DCC1-82DF-466F-B817-2DC206193105}" type="parTrans" cxnId="{07F9E699-33DB-4145-8379-D0E858C4EDC9}">
      <dgm:prSet/>
      <dgm:spPr/>
      <dgm:t>
        <a:bodyPr/>
        <a:lstStyle/>
        <a:p>
          <a:endParaRPr lang="ru-RU"/>
        </a:p>
      </dgm:t>
    </dgm:pt>
    <dgm:pt modelId="{803ECCB4-FDEC-4B5E-A259-7B1B84B589A2}" type="sibTrans" cxnId="{07F9E699-33DB-4145-8379-D0E858C4EDC9}">
      <dgm:prSet/>
      <dgm:spPr/>
      <dgm:t>
        <a:bodyPr/>
        <a:lstStyle/>
        <a:p>
          <a:endParaRPr lang="ru-RU"/>
        </a:p>
      </dgm:t>
    </dgm:pt>
    <dgm:pt modelId="{FE3FA068-2C5A-423E-A723-31FF24B0D5EE}">
      <dgm:prSet phldrT="[Текст]" phldr="0" custT="1"/>
      <dgm:spPr/>
      <dgm:t>
        <a:bodyPr/>
        <a:lstStyle/>
        <a:p>
          <a:pPr rtl="0"/>
          <a:r>
            <a:rPr lang="ru-RU" sz="1400" dirty="0">
              <a:latin typeface="Arial" pitchFamily="34" charset="0"/>
              <a:cs typeface="Arial" pitchFamily="34" charset="0"/>
            </a:rPr>
            <a:t>Денежный рынок</a:t>
          </a:r>
        </a:p>
      </dgm:t>
    </dgm:pt>
    <dgm:pt modelId="{72A9F334-FC09-4C5D-9FB6-0D9B20C0AF08}" type="parTrans" cxnId="{09542BEA-F46B-473F-9E8D-E3D95ACB9B05}">
      <dgm:prSet/>
      <dgm:spPr/>
      <dgm:t>
        <a:bodyPr/>
        <a:lstStyle/>
        <a:p>
          <a:endParaRPr lang="ru-RU"/>
        </a:p>
      </dgm:t>
    </dgm:pt>
    <dgm:pt modelId="{FBBE15CA-74DF-4A89-B474-08AE589F5D85}" type="sibTrans" cxnId="{09542BEA-F46B-473F-9E8D-E3D95ACB9B05}">
      <dgm:prSet/>
      <dgm:spPr/>
      <dgm:t>
        <a:bodyPr/>
        <a:lstStyle/>
        <a:p>
          <a:endParaRPr lang="ru-RU"/>
        </a:p>
      </dgm:t>
    </dgm:pt>
    <dgm:pt modelId="{65EDCA71-EC08-45AF-A2F0-1252BA843D1B}">
      <dgm:prSet phldrT="[Текст]" phldr="0" custT="1"/>
      <dgm:spPr/>
      <dgm:t>
        <a:bodyPr/>
        <a:lstStyle/>
        <a:p>
          <a:pPr rtl="0"/>
          <a:r>
            <a:rPr lang="ru-RU" sz="1400" dirty="0">
              <a:latin typeface="Arial" pitchFamily="34" charset="0"/>
              <a:cs typeface="Arial" pitchFamily="34" charset="0"/>
            </a:rPr>
            <a:t>Рынок краткосрочных обязательств и кредитов</a:t>
          </a:r>
        </a:p>
      </dgm:t>
    </dgm:pt>
    <dgm:pt modelId="{92F83181-9958-4C58-AD4F-1789CCF3DE91}" type="parTrans" cxnId="{D9E88FB9-D75F-431F-B27C-074E2B3B6EB0}">
      <dgm:prSet/>
      <dgm:spPr/>
      <dgm:t>
        <a:bodyPr/>
        <a:lstStyle/>
        <a:p>
          <a:endParaRPr lang="ru-RU"/>
        </a:p>
      </dgm:t>
    </dgm:pt>
    <dgm:pt modelId="{0A8395CC-3653-4811-852A-753AAC9098EF}" type="sibTrans" cxnId="{D9E88FB9-D75F-431F-B27C-074E2B3B6EB0}">
      <dgm:prSet/>
      <dgm:spPr/>
      <dgm:t>
        <a:bodyPr/>
        <a:lstStyle/>
        <a:p>
          <a:endParaRPr lang="ru-RU"/>
        </a:p>
      </dgm:t>
    </dgm:pt>
    <dgm:pt modelId="{82B9F2F9-7CC7-4F41-851A-215354958185}">
      <dgm:prSet phldrT="[Текст]" phldr="0" custT="1"/>
      <dgm:spPr/>
      <dgm:t>
        <a:bodyPr/>
        <a:lstStyle/>
        <a:p>
          <a:pPr rtl="0"/>
          <a:r>
            <a:rPr lang="ru-RU" sz="1400" dirty="0" smtClean="0">
              <a:latin typeface="Arial" pitchFamily="34" charset="0"/>
              <a:cs typeface="Arial" pitchFamily="34" charset="0"/>
            </a:rPr>
            <a:t>Валютный </a:t>
          </a:r>
          <a:r>
            <a:rPr lang="ru-RU" sz="1400" dirty="0">
              <a:latin typeface="Arial" pitchFamily="34" charset="0"/>
              <a:cs typeface="Arial" pitchFamily="34" charset="0"/>
            </a:rPr>
            <a:t>рынок</a:t>
          </a:r>
        </a:p>
      </dgm:t>
    </dgm:pt>
    <dgm:pt modelId="{6DBAB63F-A971-4D61-9E4D-BB4353614FC9}" type="parTrans" cxnId="{9F20F483-73A8-4E0A-A81D-32A453712735}">
      <dgm:prSet/>
      <dgm:spPr/>
      <dgm:t>
        <a:bodyPr/>
        <a:lstStyle/>
        <a:p>
          <a:endParaRPr lang="ru-RU"/>
        </a:p>
      </dgm:t>
    </dgm:pt>
    <dgm:pt modelId="{6DF656D6-1FB2-4719-A11D-6DDEAFCB5D66}" type="sibTrans" cxnId="{9F20F483-73A8-4E0A-A81D-32A453712735}">
      <dgm:prSet/>
      <dgm:spPr/>
      <dgm:t>
        <a:bodyPr/>
        <a:lstStyle/>
        <a:p>
          <a:endParaRPr lang="ru-RU"/>
        </a:p>
      </dgm:t>
    </dgm:pt>
    <dgm:pt modelId="{8E2A23EF-E9A9-4A60-9A0A-A318C4FD1ABF}">
      <dgm:prSet phldrT="[Текст]" phldr="0" custT="1"/>
      <dgm:spPr/>
      <dgm:t>
        <a:bodyPr/>
        <a:lstStyle/>
        <a:p>
          <a:pPr rtl="0"/>
          <a:r>
            <a:rPr lang="ru-RU" sz="1400" dirty="0">
              <a:latin typeface="Arial" pitchFamily="34" charset="0"/>
              <a:cs typeface="Arial" pitchFamily="34" charset="0"/>
            </a:rPr>
            <a:t>Рынок капиталов</a:t>
          </a:r>
        </a:p>
      </dgm:t>
    </dgm:pt>
    <dgm:pt modelId="{2FC6F839-7424-4BBA-A5D8-C8D69BF5D64C}" type="parTrans" cxnId="{FB251DEF-EC09-40ED-B1DD-68F7F354443E}">
      <dgm:prSet/>
      <dgm:spPr/>
      <dgm:t>
        <a:bodyPr/>
        <a:lstStyle/>
        <a:p>
          <a:endParaRPr lang="ru-RU"/>
        </a:p>
      </dgm:t>
    </dgm:pt>
    <dgm:pt modelId="{E0382C5C-D5A4-446B-91DF-E87674FEDAF5}" type="sibTrans" cxnId="{FB251DEF-EC09-40ED-B1DD-68F7F354443E}">
      <dgm:prSet/>
      <dgm:spPr/>
      <dgm:t>
        <a:bodyPr/>
        <a:lstStyle/>
        <a:p>
          <a:endParaRPr lang="ru-RU"/>
        </a:p>
      </dgm:t>
    </dgm:pt>
    <dgm:pt modelId="{E80F4F31-EBDD-4B44-A0AB-B4F37E39EF6B}">
      <dgm:prSet phldrT="[Текст]" phldr="0" custT="1"/>
      <dgm:spPr/>
      <dgm:t>
        <a:bodyPr/>
        <a:lstStyle/>
        <a:p>
          <a:pPr rtl="0"/>
          <a:r>
            <a:rPr lang="ru-RU" sz="1400" dirty="0">
              <a:latin typeface="Arial" pitchFamily="34" charset="0"/>
              <a:cs typeface="Arial" pitchFamily="34" charset="0"/>
            </a:rPr>
            <a:t>Рынок ценных бумаг</a:t>
          </a:r>
        </a:p>
      </dgm:t>
    </dgm:pt>
    <dgm:pt modelId="{A98CB591-4B64-4B2B-BC1C-82450760D5E0}" type="parTrans" cxnId="{C07EE401-A90F-44BC-9AC0-94F61B1693D7}">
      <dgm:prSet/>
      <dgm:spPr/>
      <dgm:t>
        <a:bodyPr/>
        <a:lstStyle/>
        <a:p>
          <a:endParaRPr lang="ru-RU"/>
        </a:p>
      </dgm:t>
    </dgm:pt>
    <dgm:pt modelId="{526B80D9-0B3C-450D-83DA-9D79DE76B1F7}" type="sibTrans" cxnId="{C07EE401-A90F-44BC-9AC0-94F61B1693D7}">
      <dgm:prSet/>
      <dgm:spPr/>
      <dgm:t>
        <a:bodyPr/>
        <a:lstStyle/>
        <a:p>
          <a:endParaRPr lang="ru-RU"/>
        </a:p>
      </dgm:t>
    </dgm:pt>
    <dgm:pt modelId="{0499D9A9-0282-4AE9-81E8-38D7C51A6A60}">
      <dgm:prSet phldr="0" custT="1"/>
      <dgm:spPr/>
      <dgm:t>
        <a:bodyPr/>
        <a:lstStyle/>
        <a:p>
          <a:pPr rtl="0"/>
          <a:r>
            <a:rPr lang="ru-RU" sz="1400" dirty="0">
              <a:latin typeface="Arial" pitchFamily="34" charset="0"/>
              <a:cs typeface="Arial" pitchFamily="34" charset="0"/>
            </a:rPr>
            <a:t>Рынок среднесрочных и долгосрочных кредитов</a:t>
          </a:r>
        </a:p>
      </dgm:t>
    </dgm:pt>
    <dgm:pt modelId="{F7A36396-D69E-4007-A138-52B6E43073A4}" type="parTrans" cxnId="{58D6995D-33F2-4B8D-B53F-5D82F3B395A1}">
      <dgm:prSet/>
      <dgm:spPr/>
    </dgm:pt>
    <dgm:pt modelId="{4EEBADEC-1F78-4333-A696-77FBEFFBF855}" type="sibTrans" cxnId="{58D6995D-33F2-4B8D-B53F-5D82F3B395A1}">
      <dgm:prSet/>
      <dgm:spPr/>
    </dgm:pt>
    <dgm:pt modelId="{09B60AF1-5996-4046-BE4F-82C7B7E987C7}">
      <dgm:prSet phldr="0"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Фондовый рынок</a:t>
          </a:r>
        </a:p>
      </dgm:t>
    </dgm:pt>
    <dgm:pt modelId="{8432F857-1224-442D-AFFE-0141CCB4D95B}" type="parTrans" cxnId="{AD748345-A0FD-430C-86E5-F37B1A186E31}">
      <dgm:prSet/>
      <dgm:spPr/>
    </dgm:pt>
    <dgm:pt modelId="{E17D1E2D-0380-4CBF-A0CA-68E5DDC79311}" type="sibTrans" cxnId="{AD748345-A0FD-430C-86E5-F37B1A186E31}">
      <dgm:prSet/>
      <dgm:spPr/>
    </dgm:pt>
    <dgm:pt modelId="{95A80599-D314-4178-B791-61C8F7BB4A17}">
      <dgm:prSet phldr="0"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Рынок товарных ценных бумаг</a:t>
          </a:r>
        </a:p>
      </dgm:t>
    </dgm:pt>
    <dgm:pt modelId="{D84F25D3-E288-40A1-B463-8404334F840A}" type="parTrans" cxnId="{6596547F-B481-4570-AE4D-98B04B48F22A}">
      <dgm:prSet/>
      <dgm:spPr/>
    </dgm:pt>
    <dgm:pt modelId="{F9E9F857-66D4-4182-8C1F-05C7BA6BCF22}" type="sibTrans" cxnId="{6596547F-B481-4570-AE4D-98B04B48F22A}">
      <dgm:prSet/>
      <dgm:spPr/>
    </dgm:pt>
    <dgm:pt modelId="{88C6FD69-2D47-47B5-B5C7-66CBA4F57022}" type="pres">
      <dgm:prSet presAssocID="{AE153587-C225-45B8-9593-51E3471658D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3038B2-BC79-4BF6-833C-0B8F8AAA3979}" type="pres">
      <dgm:prSet presAssocID="{6465E2B7-5D9F-44B5-8718-CB4308F4AD4D}" presName="hierRoot1" presStyleCnt="0"/>
      <dgm:spPr/>
    </dgm:pt>
    <dgm:pt modelId="{F73C6265-C97B-44AD-A9E6-29D4FFB90475}" type="pres">
      <dgm:prSet presAssocID="{6465E2B7-5D9F-44B5-8718-CB4308F4AD4D}" presName="composite" presStyleCnt="0"/>
      <dgm:spPr/>
    </dgm:pt>
    <dgm:pt modelId="{093FC515-FE7A-4183-8B81-0A819E9C7966}" type="pres">
      <dgm:prSet presAssocID="{6465E2B7-5D9F-44B5-8718-CB4308F4AD4D}" presName="background" presStyleLbl="node0" presStyleIdx="0" presStyleCnt="1"/>
      <dgm:spPr/>
    </dgm:pt>
    <dgm:pt modelId="{BED78612-BD93-4D18-9F5D-ED2737E6A8FB}" type="pres">
      <dgm:prSet presAssocID="{6465E2B7-5D9F-44B5-8718-CB4308F4AD4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F57D18-24BC-45B8-9EA5-034018D4DD52}" type="pres">
      <dgm:prSet presAssocID="{6465E2B7-5D9F-44B5-8718-CB4308F4AD4D}" presName="hierChild2" presStyleCnt="0"/>
      <dgm:spPr/>
    </dgm:pt>
    <dgm:pt modelId="{C00E9A23-52D5-4460-A9B2-BF532CF4FCD6}" type="pres">
      <dgm:prSet presAssocID="{72A9F334-FC09-4C5D-9FB6-0D9B20C0AF0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6E0B9D1-6502-48E5-8041-2E341C36426E}" type="pres">
      <dgm:prSet presAssocID="{FE3FA068-2C5A-423E-A723-31FF24B0D5EE}" presName="hierRoot2" presStyleCnt="0"/>
      <dgm:spPr/>
    </dgm:pt>
    <dgm:pt modelId="{586C7379-CC9E-420D-878D-14BC187665EB}" type="pres">
      <dgm:prSet presAssocID="{FE3FA068-2C5A-423E-A723-31FF24B0D5EE}" presName="composite2" presStyleCnt="0"/>
      <dgm:spPr/>
    </dgm:pt>
    <dgm:pt modelId="{99044081-7395-4636-A1A4-91817E1869CA}" type="pres">
      <dgm:prSet presAssocID="{FE3FA068-2C5A-423E-A723-31FF24B0D5EE}" presName="background2" presStyleLbl="node2" presStyleIdx="0" presStyleCnt="2"/>
      <dgm:spPr/>
    </dgm:pt>
    <dgm:pt modelId="{41916532-5672-4B03-AC86-3628C8E601BC}" type="pres">
      <dgm:prSet presAssocID="{FE3FA068-2C5A-423E-A723-31FF24B0D5E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27A970-AF5B-4D9A-9E3B-0C5D833834E9}" type="pres">
      <dgm:prSet presAssocID="{FE3FA068-2C5A-423E-A723-31FF24B0D5EE}" presName="hierChild3" presStyleCnt="0"/>
      <dgm:spPr/>
    </dgm:pt>
    <dgm:pt modelId="{E672B081-5AFB-4500-8ACF-8DE3A6E4B53C}" type="pres">
      <dgm:prSet presAssocID="{92F83181-9958-4C58-AD4F-1789CCF3DE91}" presName="Name17" presStyleLbl="parChTrans1D3" presStyleIdx="0" presStyleCnt="4"/>
      <dgm:spPr/>
      <dgm:t>
        <a:bodyPr/>
        <a:lstStyle/>
        <a:p>
          <a:endParaRPr lang="ru-RU"/>
        </a:p>
      </dgm:t>
    </dgm:pt>
    <dgm:pt modelId="{451B50C5-B39D-44A4-B888-89900AB2D629}" type="pres">
      <dgm:prSet presAssocID="{65EDCA71-EC08-45AF-A2F0-1252BA843D1B}" presName="hierRoot3" presStyleCnt="0"/>
      <dgm:spPr/>
    </dgm:pt>
    <dgm:pt modelId="{25EA2A90-9B8E-42D1-BFC1-E6D60172DA11}" type="pres">
      <dgm:prSet presAssocID="{65EDCA71-EC08-45AF-A2F0-1252BA843D1B}" presName="composite3" presStyleCnt="0"/>
      <dgm:spPr/>
    </dgm:pt>
    <dgm:pt modelId="{B5463049-CE6B-4A8A-AC0B-AEAE0450BB75}" type="pres">
      <dgm:prSet presAssocID="{65EDCA71-EC08-45AF-A2F0-1252BA843D1B}" presName="background3" presStyleLbl="node3" presStyleIdx="0" presStyleCnt="4"/>
      <dgm:spPr/>
    </dgm:pt>
    <dgm:pt modelId="{725E9F34-4E3A-40D8-9093-88E27B692C30}" type="pres">
      <dgm:prSet presAssocID="{65EDCA71-EC08-45AF-A2F0-1252BA843D1B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51C5BE-5F74-4DB9-ADF7-726C0101EF2C}" type="pres">
      <dgm:prSet presAssocID="{65EDCA71-EC08-45AF-A2F0-1252BA843D1B}" presName="hierChild4" presStyleCnt="0"/>
      <dgm:spPr/>
    </dgm:pt>
    <dgm:pt modelId="{6744FAA4-939A-4447-8A93-5C120994C52A}" type="pres">
      <dgm:prSet presAssocID="{6DBAB63F-A971-4D61-9E4D-BB4353614FC9}" presName="Name17" presStyleLbl="parChTrans1D3" presStyleIdx="1" presStyleCnt="4"/>
      <dgm:spPr/>
      <dgm:t>
        <a:bodyPr/>
        <a:lstStyle/>
        <a:p>
          <a:endParaRPr lang="ru-RU"/>
        </a:p>
      </dgm:t>
    </dgm:pt>
    <dgm:pt modelId="{EC231E05-E96C-4710-981E-BB59E3488AA0}" type="pres">
      <dgm:prSet presAssocID="{82B9F2F9-7CC7-4F41-851A-215354958185}" presName="hierRoot3" presStyleCnt="0"/>
      <dgm:spPr/>
    </dgm:pt>
    <dgm:pt modelId="{61ACA321-0D9D-4D00-8F40-F8D1172A530F}" type="pres">
      <dgm:prSet presAssocID="{82B9F2F9-7CC7-4F41-851A-215354958185}" presName="composite3" presStyleCnt="0"/>
      <dgm:spPr/>
    </dgm:pt>
    <dgm:pt modelId="{5CFC2709-68F5-4B6D-B345-2E7A383EF9EF}" type="pres">
      <dgm:prSet presAssocID="{82B9F2F9-7CC7-4F41-851A-215354958185}" presName="background3" presStyleLbl="node3" presStyleIdx="1" presStyleCnt="4"/>
      <dgm:spPr/>
    </dgm:pt>
    <dgm:pt modelId="{0B803D89-D1C2-4523-A56B-7F9530BD0656}" type="pres">
      <dgm:prSet presAssocID="{82B9F2F9-7CC7-4F41-851A-215354958185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9A334D-301A-408A-A6DD-25A11A77B30E}" type="pres">
      <dgm:prSet presAssocID="{82B9F2F9-7CC7-4F41-851A-215354958185}" presName="hierChild4" presStyleCnt="0"/>
      <dgm:spPr/>
    </dgm:pt>
    <dgm:pt modelId="{698CC847-DC31-4FB2-8AFF-1E9E607E0966}" type="pres">
      <dgm:prSet presAssocID="{2FC6F839-7424-4BBA-A5D8-C8D69BF5D64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802BA5C-C67F-4183-8DE0-4A4CC54099AD}" type="pres">
      <dgm:prSet presAssocID="{8E2A23EF-E9A9-4A60-9A0A-A318C4FD1ABF}" presName="hierRoot2" presStyleCnt="0"/>
      <dgm:spPr/>
    </dgm:pt>
    <dgm:pt modelId="{AAC2F381-3BA2-40C9-936D-F9522B6D3E87}" type="pres">
      <dgm:prSet presAssocID="{8E2A23EF-E9A9-4A60-9A0A-A318C4FD1ABF}" presName="composite2" presStyleCnt="0"/>
      <dgm:spPr/>
    </dgm:pt>
    <dgm:pt modelId="{1F6897B9-305E-454B-A015-91554B23B704}" type="pres">
      <dgm:prSet presAssocID="{8E2A23EF-E9A9-4A60-9A0A-A318C4FD1ABF}" presName="background2" presStyleLbl="node2" presStyleIdx="1" presStyleCnt="2"/>
      <dgm:spPr/>
    </dgm:pt>
    <dgm:pt modelId="{5416A71A-F5BE-4142-8619-64D215A08399}" type="pres">
      <dgm:prSet presAssocID="{8E2A23EF-E9A9-4A60-9A0A-A318C4FD1AB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C106B1-1386-4CDC-AA56-D69309426D4C}" type="pres">
      <dgm:prSet presAssocID="{8E2A23EF-E9A9-4A60-9A0A-A318C4FD1ABF}" presName="hierChild3" presStyleCnt="0"/>
      <dgm:spPr/>
    </dgm:pt>
    <dgm:pt modelId="{A1B7AF34-A859-48FD-A214-DC0873784BD3}" type="pres">
      <dgm:prSet presAssocID="{A98CB591-4B64-4B2B-BC1C-82450760D5E0}" presName="Name17" presStyleLbl="parChTrans1D3" presStyleIdx="2" presStyleCnt="4"/>
      <dgm:spPr/>
      <dgm:t>
        <a:bodyPr/>
        <a:lstStyle/>
        <a:p>
          <a:endParaRPr lang="ru-RU"/>
        </a:p>
      </dgm:t>
    </dgm:pt>
    <dgm:pt modelId="{3892A4D8-EE1A-4200-BC62-CDB959DAA465}" type="pres">
      <dgm:prSet presAssocID="{E80F4F31-EBDD-4B44-A0AB-B4F37E39EF6B}" presName="hierRoot3" presStyleCnt="0"/>
      <dgm:spPr/>
    </dgm:pt>
    <dgm:pt modelId="{3E0D4588-9AF0-4D86-A207-4370F6FCD53F}" type="pres">
      <dgm:prSet presAssocID="{E80F4F31-EBDD-4B44-A0AB-B4F37E39EF6B}" presName="composite3" presStyleCnt="0"/>
      <dgm:spPr/>
    </dgm:pt>
    <dgm:pt modelId="{BFCF680E-D12D-4229-B172-9989BFA5DB02}" type="pres">
      <dgm:prSet presAssocID="{E80F4F31-EBDD-4B44-A0AB-B4F37E39EF6B}" presName="background3" presStyleLbl="node3" presStyleIdx="2" presStyleCnt="4"/>
      <dgm:spPr/>
    </dgm:pt>
    <dgm:pt modelId="{0B661700-2809-42B7-8761-D7C43E739629}" type="pres">
      <dgm:prSet presAssocID="{E80F4F31-EBDD-4B44-A0AB-B4F37E39EF6B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AE3D8D-E573-46B3-9E80-3EC5E6FAD555}" type="pres">
      <dgm:prSet presAssocID="{E80F4F31-EBDD-4B44-A0AB-B4F37E39EF6B}" presName="hierChild4" presStyleCnt="0"/>
      <dgm:spPr/>
    </dgm:pt>
    <dgm:pt modelId="{9899AB62-7672-425D-88C3-D7DECD112573}" type="pres">
      <dgm:prSet presAssocID="{8432F857-1224-442D-AFFE-0141CCB4D95B}" presName="Name23" presStyleLbl="parChTrans1D4" presStyleIdx="0" presStyleCnt="2"/>
      <dgm:spPr/>
    </dgm:pt>
    <dgm:pt modelId="{583C70CB-A9EB-4193-BC05-81D27B0A40E4}" type="pres">
      <dgm:prSet presAssocID="{09B60AF1-5996-4046-BE4F-82C7B7E987C7}" presName="hierRoot4" presStyleCnt="0"/>
      <dgm:spPr/>
    </dgm:pt>
    <dgm:pt modelId="{E0746C50-58BD-43BC-A75D-1EBE554969F1}" type="pres">
      <dgm:prSet presAssocID="{09B60AF1-5996-4046-BE4F-82C7B7E987C7}" presName="composite4" presStyleCnt="0"/>
      <dgm:spPr/>
    </dgm:pt>
    <dgm:pt modelId="{2207C836-EDD6-49AB-A765-B3EF8A6CFE80}" type="pres">
      <dgm:prSet presAssocID="{09B60AF1-5996-4046-BE4F-82C7B7E987C7}" presName="background4" presStyleLbl="node4" presStyleIdx="0" presStyleCnt="2"/>
      <dgm:spPr/>
    </dgm:pt>
    <dgm:pt modelId="{14E19871-3A89-436B-A189-84D6BC1B0C5B}" type="pres">
      <dgm:prSet presAssocID="{09B60AF1-5996-4046-BE4F-82C7B7E987C7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71A50D-A736-45F3-996F-5E81A575054F}" type="pres">
      <dgm:prSet presAssocID="{09B60AF1-5996-4046-BE4F-82C7B7E987C7}" presName="hierChild5" presStyleCnt="0"/>
      <dgm:spPr/>
    </dgm:pt>
    <dgm:pt modelId="{26EA317A-C41E-46D7-9002-7BFC6BC2F650}" type="pres">
      <dgm:prSet presAssocID="{D84F25D3-E288-40A1-B463-8404334F840A}" presName="Name23" presStyleLbl="parChTrans1D4" presStyleIdx="1" presStyleCnt="2"/>
      <dgm:spPr/>
    </dgm:pt>
    <dgm:pt modelId="{6BAF9341-1C17-483E-AF6A-DBEA88D77A62}" type="pres">
      <dgm:prSet presAssocID="{95A80599-D314-4178-B791-61C8F7BB4A17}" presName="hierRoot4" presStyleCnt="0"/>
      <dgm:spPr/>
    </dgm:pt>
    <dgm:pt modelId="{4D4779CB-1E42-4E82-B872-E385B63E1C0E}" type="pres">
      <dgm:prSet presAssocID="{95A80599-D314-4178-B791-61C8F7BB4A17}" presName="composite4" presStyleCnt="0"/>
      <dgm:spPr/>
    </dgm:pt>
    <dgm:pt modelId="{8B6CC38B-1046-465F-BEAE-E915EBC408F6}" type="pres">
      <dgm:prSet presAssocID="{95A80599-D314-4178-B791-61C8F7BB4A17}" presName="background4" presStyleLbl="node4" presStyleIdx="1" presStyleCnt="2"/>
      <dgm:spPr/>
    </dgm:pt>
    <dgm:pt modelId="{8305361B-ADED-4FC4-B1D7-088E34E7D4D3}" type="pres">
      <dgm:prSet presAssocID="{95A80599-D314-4178-B791-61C8F7BB4A17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DA90F1-0835-4371-89C9-01FC95028663}" type="pres">
      <dgm:prSet presAssocID="{95A80599-D314-4178-B791-61C8F7BB4A17}" presName="hierChild5" presStyleCnt="0"/>
      <dgm:spPr/>
    </dgm:pt>
    <dgm:pt modelId="{F8ACC0BC-2E0D-446E-9127-AF59A4DDDB98}" type="pres">
      <dgm:prSet presAssocID="{F7A36396-D69E-4007-A138-52B6E43073A4}" presName="Name17" presStyleLbl="parChTrans1D3" presStyleIdx="3" presStyleCnt="4"/>
      <dgm:spPr/>
    </dgm:pt>
    <dgm:pt modelId="{B158808E-28E1-4721-AE09-90B0E0B57C3D}" type="pres">
      <dgm:prSet presAssocID="{0499D9A9-0282-4AE9-81E8-38D7C51A6A60}" presName="hierRoot3" presStyleCnt="0"/>
      <dgm:spPr/>
    </dgm:pt>
    <dgm:pt modelId="{90E8E3AC-3872-4D69-BE97-15C5C3BD1F54}" type="pres">
      <dgm:prSet presAssocID="{0499D9A9-0282-4AE9-81E8-38D7C51A6A60}" presName="composite3" presStyleCnt="0"/>
      <dgm:spPr/>
    </dgm:pt>
    <dgm:pt modelId="{C5C1C2BB-B36E-4BBD-BC2F-0B0E83163C3B}" type="pres">
      <dgm:prSet presAssocID="{0499D9A9-0282-4AE9-81E8-38D7C51A6A60}" presName="background3" presStyleLbl="node3" presStyleIdx="3" presStyleCnt="4"/>
      <dgm:spPr/>
    </dgm:pt>
    <dgm:pt modelId="{C72E5170-3668-4F7C-8D10-43B646A2367E}" type="pres">
      <dgm:prSet presAssocID="{0499D9A9-0282-4AE9-81E8-38D7C51A6A60}" presName="text3" presStyleLbl="fgAcc3" presStyleIdx="3" presStyleCnt="4" custScaleX="1477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FA4BC4-4B19-46F0-AB54-3B1D0F07B807}" type="pres">
      <dgm:prSet presAssocID="{0499D9A9-0282-4AE9-81E8-38D7C51A6A60}" presName="hierChild4" presStyleCnt="0"/>
      <dgm:spPr/>
    </dgm:pt>
  </dgm:ptLst>
  <dgm:cxnLst>
    <dgm:cxn modelId="{D7F9C7C2-0D74-4A5B-9A6C-6AAD67E5D6F5}" type="presOf" srcId="{6DBAB63F-A971-4D61-9E4D-BB4353614FC9}" destId="{6744FAA4-939A-4447-8A93-5C120994C52A}" srcOrd="0" destOrd="0" presId="urn:microsoft.com/office/officeart/2005/8/layout/hierarchy1"/>
    <dgm:cxn modelId="{48435BE1-5C17-4EFE-87E3-58C3D29007D6}" type="presOf" srcId="{8432F857-1224-442D-AFFE-0141CCB4D95B}" destId="{9899AB62-7672-425D-88C3-D7DECD112573}" srcOrd="0" destOrd="0" presId="urn:microsoft.com/office/officeart/2005/8/layout/hierarchy1"/>
    <dgm:cxn modelId="{66F3C487-B20D-4506-A56A-20591A6B98D6}" type="presOf" srcId="{E80F4F31-EBDD-4B44-A0AB-B4F37E39EF6B}" destId="{0B661700-2809-42B7-8761-D7C43E739629}" srcOrd="0" destOrd="0" presId="urn:microsoft.com/office/officeart/2005/8/layout/hierarchy1"/>
    <dgm:cxn modelId="{D4270AAA-997B-40D0-8E87-4DE27483419A}" type="presOf" srcId="{95A80599-D314-4178-B791-61C8F7BB4A17}" destId="{8305361B-ADED-4FC4-B1D7-088E34E7D4D3}" srcOrd="0" destOrd="0" presId="urn:microsoft.com/office/officeart/2005/8/layout/hierarchy1"/>
    <dgm:cxn modelId="{58D6995D-33F2-4B8D-B53F-5D82F3B395A1}" srcId="{8E2A23EF-E9A9-4A60-9A0A-A318C4FD1ABF}" destId="{0499D9A9-0282-4AE9-81E8-38D7C51A6A60}" srcOrd="1" destOrd="0" parTransId="{F7A36396-D69E-4007-A138-52B6E43073A4}" sibTransId="{4EEBADEC-1F78-4333-A696-77FBEFFBF855}"/>
    <dgm:cxn modelId="{6596547F-B481-4570-AE4D-98B04B48F22A}" srcId="{E80F4F31-EBDD-4B44-A0AB-B4F37E39EF6B}" destId="{95A80599-D314-4178-B791-61C8F7BB4A17}" srcOrd="1" destOrd="0" parTransId="{D84F25D3-E288-40A1-B463-8404334F840A}" sibTransId="{F9E9F857-66D4-4182-8C1F-05C7BA6BCF22}"/>
    <dgm:cxn modelId="{645D5181-574C-4E54-8C65-05625FA7A0E0}" type="presOf" srcId="{A98CB591-4B64-4B2B-BC1C-82450760D5E0}" destId="{A1B7AF34-A859-48FD-A214-DC0873784BD3}" srcOrd="0" destOrd="0" presId="urn:microsoft.com/office/officeart/2005/8/layout/hierarchy1"/>
    <dgm:cxn modelId="{9F20F483-73A8-4E0A-A81D-32A453712735}" srcId="{FE3FA068-2C5A-423E-A723-31FF24B0D5EE}" destId="{82B9F2F9-7CC7-4F41-851A-215354958185}" srcOrd="1" destOrd="0" parTransId="{6DBAB63F-A971-4D61-9E4D-BB4353614FC9}" sibTransId="{6DF656D6-1FB2-4719-A11D-6DDEAFCB5D66}"/>
    <dgm:cxn modelId="{D9E88FB9-D75F-431F-B27C-074E2B3B6EB0}" srcId="{FE3FA068-2C5A-423E-A723-31FF24B0D5EE}" destId="{65EDCA71-EC08-45AF-A2F0-1252BA843D1B}" srcOrd="0" destOrd="0" parTransId="{92F83181-9958-4C58-AD4F-1789CCF3DE91}" sibTransId="{0A8395CC-3653-4811-852A-753AAC9098EF}"/>
    <dgm:cxn modelId="{09D997A8-F6C3-4438-A443-78E06FE14ED0}" type="presOf" srcId="{09B60AF1-5996-4046-BE4F-82C7B7E987C7}" destId="{14E19871-3A89-436B-A189-84D6BC1B0C5B}" srcOrd="0" destOrd="0" presId="urn:microsoft.com/office/officeart/2005/8/layout/hierarchy1"/>
    <dgm:cxn modelId="{A9126C5E-776C-423C-AA06-5F1B86CD3CD1}" type="presOf" srcId="{72A9F334-FC09-4C5D-9FB6-0D9B20C0AF08}" destId="{C00E9A23-52D5-4460-A9B2-BF532CF4FCD6}" srcOrd="0" destOrd="0" presId="urn:microsoft.com/office/officeart/2005/8/layout/hierarchy1"/>
    <dgm:cxn modelId="{355C6EEE-06BC-4BCB-A8C2-400D8DFFAB0D}" type="presOf" srcId="{6465E2B7-5D9F-44B5-8718-CB4308F4AD4D}" destId="{BED78612-BD93-4D18-9F5D-ED2737E6A8FB}" srcOrd="0" destOrd="0" presId="urn:microsoft.com/office/officeart/2005/8/layout/hierarchy1"/>
    <dgm:cxn modelId="{8A5E7111-99AB-4EB5-A00D-262D0E69EE8A}" type="presOf" srcId="{F7A36396-D69E-4007-A138-52B6E43073A4}" destId="{F8ACC0BC-2E0D-446E-9127-AF59A4DDDB98}" srcOrd="0" destOrd="0" presId="urn:microsoft.com/office/officeart/2005/8/layout/hierarchy1"/>
    <dgm:cxn modelId="{09542BEA-F46B-473F-9E8D-E3D95ACB9B05}" srcId="{6465E2B7-5D9F-44B5-8718-CB4308F4AD4D}" destId="{FE3FA068-2C5A-423E-A723-31FF24B0D5EE}" srcOrd="0" destOrd="0" parTransId="{72A9F334-FC09-4C5D-9FB6-0D9B20C0AF08}" sibTransId="{FBBE15CA-74DF-4A89-B474-08AE589F5D85}"/>
    <dgm:cxn modelId="{81BF58C5-9E40-437D-9F20-B2D561D89615}" type="presOf" srcId="{AE153587-C225-45B8-9593-51E3471658DC}" destId="{88C6FD69-2D47-47B5-B5C7-66CBA4F57022}" srcOrd="0" destOrd="0" presId="urn:microsoft.com/office/officeart/2005/8/layout/hierarchy1"/>
    <dgm:cxn modelId="{FB251DEF-EC09-40ED-B1DD-68F7F354443E}" srcId="{6465E2B7-5D9F-44B5-8718-CB4308F4AD4D}" destId="{8E2A23EF-E9A9-4A60-9A0A-A318C4FD1ABF}" srcOrd="1" destOrd="0" parTransId="{2FC6F839-7424-4BBA-A5D8-C8D69BF5D64C}" sibTransId="{E0382C5C-D5A4-446B-91DF-E87674FEDAF5}"/>
    <dgm:cxn modelId="{C07EE401-A90F-44BC-9AC0-94F61B1693D7}" srcId="{8E2A23EF-E9A9-4A60-9A0A-A318C4FD1ABF}" destId="{E80F4F31-EBDD-4B44-A0AB-B4F37E39EF6B}" srcOrd="0" destOrd="0" parTransId="{A98CB591-4B64-4B2B-BC1C-82450760D5E0}" sibTransId="{526B80D9-0B3C-450D-83DA-9D79DE76B1F7}"/>
    <dgm:cxn modelId="{06501EE5-A3FF-47D3-88D8-0E05C584A49F}" type="presOf" srcId="{2FC6F839-7424-4BBA-A5D8-C8D69BF5D64C}" destId="{698CC847-DC31-4FB2-8AFF-1E9E607E0966}" srcOrd="0" destOrd="0" presId="urn:microsoft.com/office/officeart/2005/8/layout/hierarchy1"/>
    <dgm:cxn modelId="{8AA51959-85AF-4E25-8DD8-D256C43E1E2B}" type="presOf" srcId="{D84F25D3-E288-40A1-B463-8404334F840A}" destId="{26EA317A-C41E-46D7-9002-7BFC6BC2F650}" srcOrd="0" destOrd="0" presId="urn:microsoft.com/office/officeart/2005/8/layout/hierarchy1"/>
    <dgm:cxn modelId="{1A4F45D9-C591-4574-A017-661A70AB4D74}" type="presOf" srcId="{92F83181-9958-4C58-AD4F-1789CCF3DE91}" destId="{E672B081-5AFB-4500-8ACF-8DE3A6E4B53C}" srcOrd="0" destOrd="0" presId="urn:microsoft.com/office/officeart/2005/8/layout/hierarchy1"/>
    <dgm:cxn modelId="{50426A43-F66E-436F-B2B2-A3394CE3D90D}" type="presOf" srcId="{0499D9A9-0282-4AE9-81E8-38D7C51A6A60}" destId="{C72E5170-3668-4F7C-8D10-43B646A2367E}" srcOrd="0" destOrd="0" presId="urn:microsoft.com/office/officeart/2005/8/layout/hierarchy1"/>
    <dgm:cxn modelId="{AD748345-A0FD-430C-86E5-F37B1A186E31}" srcId="{E80F4F31-EBDD-4B44-A0AB-B4F37E39EF6B}" destId="{09B60AF1-5996-4046-BE4F-82C7B7E987C7}" srcOrd="0" destOrd="0" parTransId="{8432F857-1224-442D-AFFE-0141CCB4D95B}" sibTransId="{E17D1E2D-0380-4CBF-A0CA-68E5DDC79311}"/>
    <dgm:cxn modelId="{33E3711E-AFD2-40E1-9340-99E6F011A976}" type="presOf" srcId="{FE3FA068-2C5A-423E-A723-31FF24B0D5EE}" destId="{41916532-5672-4B03-AC86-3628C8E601BC}" srcOrd="0" destOrd="0" presId="urn:microsoft.com/office/officeart/2005/8/layout/hierarchy1"/>
    <dgm:cxn modelId="{07F9E699-33DB-4145-8379-D0E858C4EDC9}" srcId="{AE153587-C225-45B8-9593-51E3471658DC}" destId="{6465E2B7-5D9F-44B5-8718-CB4308F4AD4D}" srcOrd="0" destOrd="0" parTransId="{81C4DCC1-82DF-466F-B817-2DC206193105}" sibTransId="{803ECCB4-FDEC-4B5E-A259-7B1B84B589A2}"/>
    <dgm:cxn modelId="{CD00A268-9ACA-4AE9-89C8-D2D82D91DA6C}" type="presOf" srcId="{82B9F2F9-7CC7-4F41-851A-215354958185}" destId="{0B803D89-D1C2-4523-A56B-7F9530BD0656}" srcOrd="0" destOrd="0" presId="urn:microsoft.com/office/officeart/2005/8/layout/hierarchy1"/>
    <dgm:cxn modelId="{F02076E5-B552-4366-B7F9-367CD797A2A8}" type="presOf" srcId="{8E2A23EF-E9A9-4A60-9A0A-A318C4FD1ABF}" destId="{5416A71A-F5BE-4142-8619-64D215A08399}" srcOrd="0" destOrd="0" presId="urn:microsoft.com/office/officeart/2005/8/layout/hierarchy1"/>
    <dgm:cxn modelId="{DBE89807-52F3-463F-85CF-110ABBB5F8CE}" type="presOf" srcId="{65EDCA71-EC08-45AF-A2F0-1252BA843D1B}" destId="{725E9F34-4E3A-40D8-9093-88E27B692C30}" srcOrd="0" destOrd="0" presId="urn:microsoft.com/office/officeart/2005/8/layout/hierarchy1"/>
    <dgm:cxn modelId="{6D08AC4F-3ADF-4BEB-BCC9-92496CED984C}" type="presParOf" srcId="{88C6FD69-2D47-47B5-B5C7-66CBA4F57022}" destId="{703038B2-BC79-4BF6-833C-0B8F8AAA3979}" srcOrd="0" destOrd="0" presId="urn:microsoft.com/office/officeart/2005/8/layout/hierarchy1"/>
    <dgm:cxn modelId="{AD1DAB36-19CA-43F0-AB41-ECBF6E6FF3DB}" type="presParOf" srcId="{703038B2-BC79-4BF6-833C-0B8F8AAA3979}" destId="{F73C6265-C97B-44AD-A9E6-29D4FFB90475}" srcOrd="0" destOrd="0" presId="urn:microsoft.com/office/officeart/2005/8/layout/hierarchy1"/>
    <dgm:cxn modelId="{A46D47A3-A2C2-46D2-971A-190EAE7E2E5A}" type="presParOf" srcId="{F73C6265-C97B-44AD-A9E6-29D4FFB90475}" destId="{093FC515-FE7A-4183-8B81-0A819E9C7966}" srcOrd="0" destOrd="0" presId="urn:microsoft.com/office/officeart/2005/8/layout/hierarchy1"/>
    <dgm:cxn modelId="{035F4CF5-3B81-4BA4-A0DA-BA6F3AA9CA3A}" type="presParOf" srcId="{F73C6265-C97B-44AD-A9E6-29D4FFB90475}" destId="{BED78612-BD93-4D18-9F5D-ED2737E6A8FB}" srcOrd="1" destOrd="0" presId="urn:microsoft.com/office/officeart/2005/8/layout/hierarchy1"/>
    <dgm:cxn modelId="{D71409A9-8071-4B1D-ACE8-044C8F49064C}" type="presParOf" srcId="{703038B2-BC79-4BF6-833C-0B8F8AAA3979}" destId="{FCF57D18-24BC-45B8-9EA5-034018D4DD52}" srcOrd="1" destOrd="0" presId="urn:microsoft.com/office/officeart/2005/8/layout/hierarchy1"/>
    <dgm:cxn modelId="{2F311211-E022-4E89-BE85-7B5D3B857C70}" type="presParOf" srcId="{FCF57D18-24BC-45B8-9EA5-034018D4DD52}" destId="{C00E9A23-52D5-4460-A9B2-BF532CF4FCD6}" srcOrd="0" destOrd="0" presId="urn:microsoft.com/office/officeart/2005/8/layout/hierarchy1"/>
    <dgm:cxn modelId="{10FF8A56-7B96-47AB-B8E3-D3788F0B5E62}" type="presParOf" srcId="{FCF57D18-24BC-45B8-9EA5-034018D4DD52}" destId="{96E0B9D1-6502-48E5-8041-2E341C36426E}" srcOrd="1" destOrd="0" presId="urn:microsoft.com/office/officeart/2005/8/layout/hierarchy1"/>
    <dgm:cxn modelId="{A4493883-A80F-4ABB-B72E-E7C48407CAF9}" type="presParOf" srcId="{96E0B9D1-6502-48E5-8041-2E341C36426E}" destId="{586C7379-CC9E-420D-878D-14BC187665EB}" srcOrd="0" destOrd="0" presId="urn:microsoft.com/office/officeart/2005/8/layout/hierarchy1"/>
    <dgm:cxn modelId="{70CB5079-65A5-4570-881E-1D86EBBE2A28}" type="presParOf" srcId="{586C7379-CC9E-420D-878D-14BC187665EB}" destId="{99044081-7395-4636-A1A4-91817E1869CA}" srcOrd="0" destOrd="0" presId="urn:microsoft.com/office/officeart/2005/8/layout/hierarchy1"/>
    <dgm:cxn modelId="{F9817A94-A68B-46D0-8F5A-0C898A1341BB}" type="presParOf" srcId="{586C7379-CC9E-420D-878D-14BC187665EB}" destId="{41916532-5672-4B03-AC86-3628C8E601BC}" srcOrd="1" destOrd="0" presId="urn:microsoft.com/office/officeart/2005/8/layout/hierarchy1"/>
    <dgm:cxn modelId="{4469DD15-CAA3-420D-9F74-07C25F72C994}" type="presParOf" srcId="{96E0B9D1-6502-48E5-8041-2E341C36426E}" destId="{0F27A970-AF5B-4D9A-9E3B-0C5D833834E9}" srcOrd="1" destOrd="0" presId="urn:microsoft.com/office/officeart/2005/8/layout/hierarchy1"/>
    <dgm:cxn modelId="{6B9F88B4-ACF7-4307-8754-2CFB496D20C1}" type="presParOf" srcId="{0F27A970-AF5B-4D9A-9E3B-0C5D833834E9}" destId="{E672B081-5AFB-4500-8ACF-8DE3A6E4B53C}" srcOrd="0" destOrd="0" presId="urn:microsoft.com/office/officeart/2005/8/layout/hierarchy1"/>
    <dgm:cxn modelId="{B95B1EC5-8104-47D4-96A0-3361E43C7AA9}" type="presParOf" srcId="{0F27A970-AF5B-4D9A-9E3B-0C5D833834E9}" destId="{451B50C5-B39D-44A4-B888-89900AB2D629}" srcOrd="1" destOrd="0" presId="urn:microsoft.com/office/officeart/2005/8/layout/hierarchy1"/>
    <dgm:cxn modelId="{00CC5B58-A7C3-404C-8839-B54083309A7F}" type="presParOf" srcId="{451B50C5-B39D-44A4-B888-89900AB2D629}" destId="{25EA2A90-9B8E-42D1-BFC1-E6D60172DA11}" srcOrd="0" destOrd="0" presId="urn:microsoft.com/office/officeart/2005/8/layout/hierarchy1"/>
    <dgm:cxn modelId="{A66D7993-95A6-4529-8902-CF7544F8455B}" type="presParOf" srcId="{25EA2A90-9B8E-42D1-BFC1-E6D60172DA11}" destId="{B5463049-CE6B-4A8A-AC0B-AEAE0450BB75}" srcOrd="0" destOrd="0" presId="urn:microsoft.com/office/officeart/2005/8/layout/hierarchy1"/>
    <dgm:cxn modelId="{585AA113-ADE5-49C1-A57A-D3A4C725962D}" type="presParOf" srcId="{25EA2A90-9B8E-42D1-BFC1-E6D60172DA11}" destId="{725E9F34-4E3A-40D8-9093-88E27B692C30}" srcOrd="1" destOrd="0" presId="urn:microsoft.com/office/officeart/2005/8/layout/hierarchy1"/>
    <dgm:cxn modelId="{68518D0C-C854-4FB3-B4EC-F1B90319437B}" type="presParOf" srcId="{451B50C5-B39D-44A4-B888-89900AB2D629}" destId="{6751C5BE-5F74-4DB9-ADF7-726C0101EF2C}" srcOrd="1" destOrd="0" presId="urn:microsoft.com/office/officeart/2005/8/layout/hierarchy1"/>
    <dgm:cxn modelId="{B6FEA358-FD30-4982-BFDD-04FB596BDB36}" type="presParOf" srcId="{0F27A970-AF5B-4D9A-9E3B-0C5D833834E9}" destId="{6744FAA4-939A-4447-8A93-5C120994C52A}" srcOrd="2" destOrd="0" presId="urn:microsoft.com/office/officeart/2005/8/layout/hierarchy1"/>
    <dgm:cxn modelId="{26046241-D3E1-41DA-BCD5-EC3DBE2FAC6C}" type="presParOf" srcId="{0F27A970-AF5B-4D9A-9E3B-0C5D833834E9}" destId="{EC231E05-E96C-4710-981E-BB59E3488AA0}" srcOrd="3" destOrd="0" presId="urn:microsoft.com/office/officeart/2005/8/layout/hierarchy1"/>
    <dgm:cxn modelId="{9D5D8A39-DD80-4CDD-980D-5FD1C4CB575C}" type="presParOf" srcId="{EC231E05-E96C-4710-981E-BB59E3488AA0}" destId="{61ACA321-0D9D-4D00-8F40-F8D1172A530F}" srcOrd="0" destOrd="0" presId="urn:microsoft.com/office/officeart/2005/8/layout/hierarchy1"/>
    <dgm:cxn modelId="{81EF871B-B817-438E-B270-BAA9C62B8C80}" type="presParOf" srcId="{61ACA321-0D9D-4D00-8F40-F8D1172A530F}" destId="{5CFC2709-68F5-4B6D-B345-2E7A383EF9EF}" srcOrd="0" destOrd="0" presId="urn:microsoft.com/office/officeart/2005/8/layout/hierarchy1"/>
    <dgm:cxn modelId="{2D25101C-CF62-4F43-8BD2-756B47445EAF}" type="presParOf" srcId="{61ACA321-0D9D-4D00-8F40-F8D1172A530F}" destId="{0B803D89-D1C2-4523-A56B-7F9530BD0656}" srcOrd="1" destOrd="0" presId="urn:microsoft.com/office/officeart/2005/8/layout/hierarchy1"/>
    <dgm:cxn modelId="{20B3CF36-C23C-46C2-841C-DBA8B82E9544}" type="presParOf" srcId="{EC231E05-E96C-4710-981E-BB59E3488AA0}" destId="{739A334D-301A-408A-A6DD-25A11A77B30E}" srcOrd="1" destOrd="0" presId="urn:microsoft.com/office/officeart/2005/8/layout/hierarchy1"/>
    <dgm:cxn modelId="{CA7B57FD-4A34-4661-A057-39A5CE1C19B7}" type="presParOf" srcId="{FCF57D18-24BC-45B8-9EA5-034018D4DD52}" destId="{698CC847-DC31-4FB2-8AFF-1E9E607E0966}" srcOrd="2" destOrd="0" presId="urn:microsoft.com/office/officeart/2005/8/layout/hierarchy1"/>
    <dgm:cxn modelId="{914E614D-326B-439F-B591-E507BA7C65CA}" type="presParOf" srcId="{FCF57D18-24BC-45B8-9EA5-034018D4DD52}" destId="{A802BA5C-C67F-4183-8DE0-4A4CC54099AD}" srcOrd="3" destOrd="0" presId="urn:microsoft.com/office/officeart/2005/8/layout/hierarchy1"/>
    <dgm:cxn modelId="{F7EFAA37-B152-407C-8228-6146CDCCE85D}" type="presParOf" srcId="{A802BA5C-C67F-4183-8DE0-4A4CC54099AD}" destId="{AAC2F381-3BA2-40C9-936D-F9522B6D3E87}" srcOrd="0" destOrd="0" presId="urn:microsoft.com/office/officeart/2005/8/layout/hierarchy1"/>
    <dgm:cxn modelId="{0F837A82-7FD1-409B-B9A7-65390F223BC4}" type="presParOf" srcId="{AAC2F381-3BA2-40C9-936D-F9522B6D3E87}" destId="{1F6897B9-305E-454B-A015-91554B23B704}" srcOrd="0" destOrd="0" presId="urn:microsoft.com/office/officeart/2005/8/layout/hierarchy1"/>
    <dgm:cxn modelId="{466FE5DA-6E75-4CA3-96AE-560490FF58F7}" type="presParOf" srcId="{AAC2F381-3BA2-40C9-936D-F9522B6D3E87}" destId="{5416A71A-F5BE-4142-8619-64D215A08399}" srcOrd="1" destOrd="0" presId="urn:microsoft.com/office/officeart/2005/8/layout/hierarchy1"/>
    <dgm:cxn modelId="{6C82F9B5-7DFF-418A-9609-FA88E1E05ABA}" type="presParOf" srcId="{A802BA5C-C67F-4183-8DE0-4A4CC54099AD}" destId="{4BC106B1-1386-4CDC-AA56-D69309426D4C}" srcOrd="1" destOrd="0" presId="urn:microsoft.com/office/officeart/2005/8/layout/hierarchy1"/>
    <dgm:cxn modelId="{B259E448-4A54-4613-991E-5FF4105C7C31}" type="presParOf" srcId="{4BC106B1-1386-4CDC-AA56-D69309426D4C}" destId="{A1B7AF34-A859-48FD-A214-DC0873784BD3}" srcOrd="0" destOrd="0" presId="urn:microsoft.com/office/officeart/2005/8/layout/hierarchy1"/>
    <dgm:cxn modelId="{5BBC1C29-FEF5-4F7A-89E0-146C276899EA}" type="presParOf" srcId="{4BC106B1-1386-4CDC-AA56-D69309426D4C}" destId="{3892A4D8-EE1A-4200-BC62-CDB959DAA465}" srcOrd="1" destOrd="0" presId="urn:microsoft.com/office/officeart/2005/8/layout/hierarchy1"/>
    <dgm:cxn modelId="{6078518C-6660-42CA-92A8-08877FFC8B9D}" type="presParOf" srcId="{3892A4D8-EE1A-4200-BC62-CDB959DAA465}" destId="{3E0D4588-9AF0-4D86-A207-4370F6FCD53F}" srcOrd="0" destOrd="0" presId="urn:microsoft.com/office/officeart/2005/8/layout/hierarchy1"/>
    <dgm:cxn modelId="{474535A0-733A-4CD3-87B7-792EB13B6B75}" type="presParOf" srcId="{3E0D4588-9AF0-4D86-A207-4370F6FCD53F}" destId="{BFCF680E-D12D-4229-B172-9989BFA5DB02}" srcOrd="0" destOrd="0" presId="urn:microsoft.com/office/officeart/2005/8/layout/hierarchy1"/>
    <dgm:cxn modelId="{BAB73E32-EBEE-4958-882C-5F62499FE9EC}" type="presParOf" srcId="{3E0D4588-9AF0-4D86-A207-4370F6FCD53F}" destId="{0B661700-2809-42B7-8761-D7C43E739629}" srcOrd="1" destOrd="0" presId="urn:microsoft.com/office/officeart/2005/8/layout/hierarchy1"/>
    <dgm:cxn modelId="{CDBF2E69-2798-4D4D-A4D4-DBE0A83F765D}" type="presParOf" srcId="{3892A4D8-EE1A-4200-BC62-CDB959DAA465}" destId="{78AE3D8D-E573-46B3-9E80-3EC5E6FAD555}" srcOrd="1" destOrd="0" presId="urn:microsoft.com/office/officeart/2005/8/layout/hierarchy1"/>
    <dgm:cxn modelId="{50ADBD33-B911-4966-B319-2237C15C6833}" type="presParOf" srcId="{78AE3D8D-E573-46B3-9E80-3EC5E6FAD555}" destId="{9899AB62-7672-425D-88C3-D7DECD112573}" srcOrd="0" destOrd="0" presId="urn:microsoft.com/office/officeart/2005/8/layout/hierarchy1"/>
    <dgm:cxn modelId="{913E2ED5-38EE-45B6-A7A5-2E5D761109D9}" type="presParOf" srcId="{78AE3D8D-E573-46B3-9E80-3EC5E6FAD555}" destId="{583C70CB-A9EB-4193-BC05-81D27B0A40E4}" srcOrd="1" destOrd="0" presId="urn:microsoft.com/office/officeart/2005/8/layout/hierarchy1"/>
    <dgm:cxn modelId="{2ADB2F5E-B9FA-4D7D-B247-E37D58F12240}" type="presParOf" srcId="{583C70CB-A9EB-4193-BC05-81D27B0A40E4}" destId="{E0746C50-58BD-43BC-A75D-1EBE554969F1}" srcOrd="0" destOrd="0" presId="urn:microsoft.com/office/officeart/2005/8/layout/hierarchy1"/>
    <dgm:cxn modelId="{3B42B0DB-5680-4A76-AC9D-DA88E5912358}" type="presParOf" srcId="{E0746C50-58BD-43BC-A75D-1EBE554969F1}" destId="{2207C836-EDD6-49AB-A765-B3EF8A6CFE80}" srcOrd="0" destOrd="0" presId="urn:microsoft.com/office/officeart/2005/8/layout/hierarchy1"/>
    <dgm:cxn modelId="{617E3046-5095-485A-A34A-5848BC2450ED}" type="presParOf" srcId="{E0746C50-58BD-43BC-A75D-1EBE554969F1}" destId="{14E19871-3A89-436B-A189-84D6BC1B0C5B}" srcOrd="1" destOrd="0" presId="urn:microsoft.com/office/officeart/2005/8/layout/hierarchy1"/>
    <dgm:cxn modelId="{1FBFDD49-5E02-4ACD-93C9-A82468F45F0B}" type="presParOf" srcId="{583C70CB-A9EB-4193-BC05-81D27B0A40E4}" destId="{6D71A50D-A736-45F3-996F-5E81A575054F}" srcOrd="1" destOrd="0" presId="urn:microsoft.com/office/officeart/2005/8/layout/hierarchy1"/>
    <dgm:cxn modelId="{67EB11BF-25D8-469B-ABF1-C656A62ACA9E}" type="presParOf" srcId="{78AE3D8D-E573-46B3-9E80-3EC5E6FAD555}" destId="{26EA317A-C41E-46D7-9002-7BFC6BC2F650}" srcOrd="2" destOrd="0" presId="urn:microsoft.com/office/officeart/2005/8/layout/hierarchy1"/>
    <dgm:cxn modelId="{528266CF-13BA-40C4-AD8A-A3F2CDF77BFC}" type="presParOf" srcId="{78AE3D8D-E573-46B3-9E80-3EC5E6FAD555}" destId="{6BAF9341-1C17-483E-AF6A-DBEA88D77A62}" srcOrd="3" destOrd="0" presId="urn:microsoft.com/office/officeart/2005/8/layout/hierarchy1"/>
    <dgm:cxn modelId="{222BE402-D57E-45DC-81A5-7D38742900A4}" type="presParOf" srcId="{6BAF9341-1C17-483E-AF6A-DBEA88D77A62}" destId="{4D4779CB-1E42-4E82-B872-E385B63E1C0E}" srcOrd="0" destOrd="0" presId="urn:microsoft.com/office/officeart/2005/8/layout/hierarchy1"/>
    <dgm:cxn modelId="{2D97484C-613E-4FF6-A724-A073BF83405F}" type="presParOf" srcId="{4D4779CB-1E42-4E82-B872-E385B63E1C0E}" destId="{8B6CC38B-1046-465F-BEAE-E915EBC408F6}" srcOrd="0" destOrd="0" presId="urn:microsoft.com/office/officeart/2005/8/layout/hierarchy1"/>
    <dgm:cxn modelId="{B016C7E4-00DF-46E1-A22D-A00622357F96}" type="presParOf" srcId="{4D4779CB-1E42-4E82-B872-E385B63E1C0E}" destId="{8305361B-ADED-4FC4-B1D7-088E34E7D4D3}" srcOrd="1" destOrd="0" presId="urn:microsoft.com/office/officeart/2005/8/layout/hierarchy1"/>
    <dgm:cxn modelId="{BB5AD1FE-6B50-43EA-8F55-9DA5202BDF1A}" type="presParOf" srcId="{6BAF9341-1C17-483E-AF6A-DBEA88D77A62}" destId="{54DA90F1-0835-4371-89C9-01FC95028663}" srcOrd="1" destOrd="0" presId="urn:microsoft.com/office/officeart/2005/8/layout/hierarchy1"/>
    <dgm:cxn modelId="{BE9289DB-4111-48B4-93CA-658C3D73EDE8}" type="presParOf" srcId="{4BC106B1-1386-4CDC-AA56-D69309426D4C}" destId="{F8ACC0BC-2E0D-446E-9127-AF59A4DDDB98}" srcOrd="2" destOrd="0" presId="urn:microsoft.com/office/officeart/2005/8/layout/hierarchy1"/>
    <dgm:cxn modelId="{B910D380-F7B9-4999-9443-B84B238AC861}" type="presParOf" srcId="{4BC106B1-1386-4CDC-AA56-D69309426D4C}" destId="{B158808E-28E1-4721-AE09-90B0E0B57C3D}" srcOrd="3" destOrd="0" presId="urn:microsoft.com/office/officeart/2005/8/layout/hierarchy1"/>
    <dgm:cxn modelId="{AE46F6B0-2C6F-4195-A73C-5C756CE84AED}" type="presParOf" srcId="{B158808E-28E1-4721-AE09-90B0E0B57C3D}" destId="{90E8E3AC-3872-4D69-BE97-15C5C3BD1F54}" srcOrd="0" destOrd="0" presId="urn:microsoft.com/office/officeart/2005/8/layout/hierarchy1"/>
    <dgm:cxn modelId="{BE0A111E-A664-484E-85B3-24BE9855E41D}" type="presParOf" srcId="{90E8E3AC-3872-4D69-BE97-15C5C3BD1F54}" destId="{C5C1C2BB-B36E-4BBD-BC2F-0B0E83163C3B}" srcOrd="0" destOrd="0" presId="urn:microsoft.com/office/officeart/2005/8/layout/hierarchy1"/>
    <dgm:cxn modelId="{12983D34-B1DA-4E83-81E2-53301448F898}" type="presParOf" srcId="{90E8E3AC-3872-4D69-BE97-15C5C3BD1F54}" destId="{C72E5170-3668-4F7C-8D10-43B646A2367E}" srcOrd="1" destOrd="0" presId="urn:microsoft.com/office/officeart/2005/8/layout/hierarchy1"/>
    <dgm:cxn modelId="{A1772369-1650-48DC-8887-A4478EA8A9DE}" type="presParOf" srcId="{B158808E-28E1-4721-AE09-90B0E0B57C3D}" destId="{D7FA4BC4-4B19-46F0-AB54-3B1D0F07B80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013E9-3A8E-4AF7-A022-698E94206F9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3FC4FC-6D8C-42C3-99E9-0E5549A2B313}">
      <dgm:prSet phldrT="[Текст]" custT="1"/>
      <dgm:spPr/>
      <dgm:t>
        <a:bodyPr/>
        <a:lstStyle/>
        <a:p>
          <a:r>
            <a:rPr lang="ru-RU" sz="2000" dirty="0" smtClean="0">
              <a:latin typeface="Arial"/>
              <a:cs typeface="Arial"/>
            </a:rPr>
            <a:t>С точки зрения современной </a:t>
          </a:r>
          <a:r>
            <a:rPr lang="ru-RU" sz="2000" b="1" dirty="0" smtClean="0">
              <a:latin typeface="Arial"/>
              <a:cs typeface="Arial"/>
            </a:rPr>
            <a:t>экономической теории</a:t>
          </a:r>
          <a:r>
            <a:rPr lang="ru-RU" sz="2000" dirty="0" smtClean="0">
              <a:latin typeface="Arial"/>
              <a:cs typeface="Arial"/>
            </a:rPr>
            <a:t>: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CC7B559F-D2D7-4100-A2DE-24A5BFD7F546}" type="parTrans" cxnId="{58F542A8-61B1-49AE-BF06-DFBE15376F7B}">
      <dgm:prSet/>
      <dgm:spPr/>
      <dgm:t>
        <a:bodyPr/>
        <a:lstStyle/>
        <a:p>
          <a:endParaRPr lang="ru-RU"/>
        </a:p>
      </dgm:t>
    </dgm:pt>
    <dgm:pt modelId="{8B7B1FA4-A6CB-4F50-B25F-802ACAB96347}" type="sibTrans" cxnId="{58F542A8-61B1-49AE-BF06-DFBE15376F7B}">
      <dgm:prSet/>
      <dgm:spPr/>
      <dgm:t>
        <a:bodyPr/>
        <a:lstStyle/>
        <a:p>
          <a:endParaRPr lang="ru-RU"/>
        </a:p>
      </dgm:t>
    </dgm:pt>
    <dgm:pt modelId="{F6D8D977-6B5C-426D-B7F4-D635838D092D}">
      <dgm:prSet phldrT="[Текст]" custT="1"/>
      <dgm:spPr/>
      <dgm:t>
        <a:bodyPr/>
        <a:lstStyle/>
        <a:p>
          <a:r>
            <a:rPr lang="en-US" sz="1600" b="1" dirty="0" err="1" smtClean="0">
              <a:solidFill>
                <a:srgbClr val="002060"/>
              </a:solidFill>
              <a:latin typeface="Arial"/>
              <a:ea typeface="tahoma"/>
              <a:cs typeface="tahoma"/>
            </a:rPr>
            <a:t>Денежный</a:t>
          </a:r>
          <a:r>
            <a:rPr lang="en-US" sz="1600" b="1" dirty="0" smtClean="0">
              <a:solidFill>
                <a:srgbClr val="002060"/>
              </a:solidFill>
              <a:latin typeface="Arial"/>
              <a:ea typeface="tahoma"/>
              <a:cs typeface="tahoma"/>
            </a:rPr>
            <a:t> </a:t>
          </a:r>
          <a:r>
            <a:rPr lang="en-US" sz="1600" b="1" dirty="0" err="1" smtClean="0">
              <a:solidFill>
                <a:srgbClr val="002060"/>
              </a:solidFill>
              <a:latin typeface="Arial"/>
              <a:ea typeface="tahoma"/>
              <a:cs typeface="tahoma"/>
            </a:rPr>
            <a:t>рынок</a:t>
          </a:r>
          <a:r>
            <a:rPr lang="en-US" sz="1600" dirty="0" smtClean="0">
              <a:solidFill>
                <a:srgbClr val="002060"/>
              </a:solidFill>
              <a:latin typeface="Arial"/>
              <a:ea typeface="tahoma"/>
              <a:cs typeface="tahoma"/>
            </a:rPr>
            <a:t> </a:t>
          </a:r>
          <a:r>
            <a:rPr lang="en-US" sz="1600" dirty="0" smtClean="0">
              <a:latin typeface="Arial"/>
              <a:ea typeface="tahoma"/>
              <a:cs typeface="tahoma"/>
            </a:rPr>
            <a:t>– </a:t>
          </a:r>
          <a:r>
            <a:rPr lang="en-US" sz="1600" dirty="0" err="1" smtClean="0">
              <a:latin typeface="Arial"/>
              <a:ea typeface="tahoma"/>
              <a:cs typeface="tahoma"/>
            </a:rPr>
            <a:t>это</a:t>
          </a:r>
          <a:r>
            <a:rPr lang="en-US" sz="1600" dirty="0" smtClean="0">
              <a:latin typeface="Arial"/>
              <a:ea typeface="tahoma"/>
              <a:cs typeface="tahoma"/>
            </a:rPr>
            <a:t> </a:t>
          </a:r>
          <a:r>
            <a:rPr lang="en-US" sz="1600" dirty="0" err="1" smtClean="0">
              <a:latin typeface="Arial"/>
              <a:ea typeface="tahoma"/>
              <a:cs typeface="tahoma"/>
            </a:rPr>
            <a:t>часть</a:t>
          </a:r>
          <a:r>
            <a:rPr lang="en-US" sz="1600" dirty="0" smtClean="0">
              <a:latin typeface="Arial"/>
              <a:ea typeface="tahoma"/>
              <a:cs typeface="tahoma"/>
            </a:rPr>
            <a:t> </a:t>
          </a:r>
          <a:r>
            <a:rPr lang="en-US" sz="1600" dirty="0" err="1" smtClean="0">
              <a:latin typeface="Arial"/>
              <a:ea typeface="tahoma"/>
              <a:cs typeface="tahoma"/>
            </a:rPr>
            <a:t>финансового</a:t>
          </a:r>
          <a:r>
            <a:rPr lang="en-US" sz="1600" dirty="0" smtClean="0">
              <a:latin typeface="Arial"/>
              <a:ea typeface="tahoma"/>
              <a:cs typeface="tahoma"/>
            </a:rPr>
            <a:t> </a:t>
          </a:r>
          <a:r>
            <a:rPr lang="en-US" sz="1600" dirty="0" err="1" smtClean="0">
              <a:latin typeface="Arial"/>
              <a:ea typeface="tahoma"/>
              <a:cs typeface="tahoma"/>
            </a:rPr>
            <a:t>рынка</a:t>
          </a:r>
          <a:r>
            <a:rPr lang="en-US" sz="1600" dirty="0" smtClean="0">
              <a:latin typeface="Arial"/>
              <a:ea typeface="tahoma"/>
              <a:cs typeface="tahoma"/>
            </a:rPr>
            <a:t>, </a:t>
          </a:r>
          <a:r>
            <a:rPr lang="en-US" sz="1600" dirty="0" err="1" smtClean="0">
              <a:latin typeface="Arial"/>
              <a:ea typeface="tahoma"/>
              <a:cs typeface="tahoma"/>
            </a:rPr>
            <a:t>на</a:t>
          </a:r>
          <a:r>
            <a:rPr lang="en-US" sz="1600" dirty="0" smtClean="0">
              <a:latin typeface="Arial"/>
              <a:ea typeface="tahoma"/>
              <a:cs typeface="tahoma"/>
            </a:rPr>
            <a:t> </a:t>
          </a:r>
          <a:r>
            <a:rPr lang="en-US" sz="1600" dirty="0" err="1" smtClean="0">
              <a:latin typeface="Arial"/>
              <a:ea typeface="tahoma"/>
              <a:cs typeface="tahoma"/>
            </a:rPr>
            <a:t>нем</a:t>
          </a:r>
          <a:r>
            <a:rPr lang="en-US" sz="1600" dirty="0" smtClean="0">
              <a:latin typeface="Arial"/>
              <a:ea typeface="tahoma"/>
              <a:cs typeface="tahoma"/>
            </a:rPr>
            <a:t> </a:t>
          </a:r>
          <a:r>
            <a:rPr lang="en-US" sz="1600" dirty="0" err="1" smtClean="0">
              <a:latin typeface="Arial"/>
              <a:ea typeface="tahoma"/>
              <a:cs typeface="tahoma"/>
            </a:rPr>
            <a:t>осуществляются</a:t>
          </a:r>
          <a:r>
            <a:rPr lang="en-US" sz="1600" dirty="0" smtClean="0">
              <a:latin typeface="Arial"/>
              <a:ea typeface="tahoma"/>
              <a:cs typeface="tahoma"/>
            </a:rPr>
            <a:t> </a:t>
          </a:r>
          <a:r>
            <a:rPr lang="en-US" sz="1600" dirty="0" err="1" smtClean="0">
              <a:latin typeface="Arial"/>
              <a:ea typeface="tahoma"/>
              <a:cs typeface="tahoma"/>
            </a:rPr>
            <a:t>операции</a:t>
          </a:r>
          <a:r>
            <a:rPr lang="en-US" sz="1600" dirty="0" smtClean="0">
              <a:latin typeface="Arial"/>
              <a:ea typeface="tahoma"/>
              <a:cs typeface="tahoma"/>
            </a:rPr>
            <a:t> </a:t>
          </a:r>
          <a:r>
            <a:rPr lang="en-US" sz="1600" dirty="0" err="1" smtClean="0">
              <a:latin typeface="Arial"/>
              <a:ea typeface="tahoma"/>
              <a:cs typeface="tahoma"/>
            </a:rPr>
            <a:t>по</a:t>
          </a:r>
          <a:r>
            <a:rPr lang="en-US" sz="1600" dirty="0" smtClean="0">
              <a:latin typeface="Arial"/>
              <a:ea typeface="tahoma"/>
              <a:cs typeface="tahoma"/>
            </a:rPr>
            <a:t> </a:t>
          </a:r>
          <a:r>
            <a:rPr lang="en-US" sz="1600" dirty="0" err="1" smtClean="0">
              <a:latin typeface="Arial"/>
              <a:ea typeface="tahoma"/>
              <a:cs typeface="tahoma"/>
            </a:rPr>
            <a:t>продаже</a:t>
          </a:r>
          <a:r>
            <a:rPr lang="en-US" sz="1600" dirty="0" smtClean="0">
              <a:latin typeface="Arial"/>
              <a:ea typeface="tahoma"/>
              <a:cs typeface="tahoma"/>
            </a:rPr>
            <a:t> и </a:t>
          </a:r>
          <a:r>
            <a:rPr lang="en-US" sz="1600" dirty="0" err="1" smtClean="0">
              <a:latin typeface="Arial"/>
              <a:ea typeface="tahoma"/>
              <a:cs typeface="tahoma"/>
            </a:rPr>
            <a:t>покупке</a:t>
          </a:r>
          <a:r>
            <a:rPr lang="en-US" sz="1600" dirty="0" smtClean="0">
              <a:latin typeface="Arial"/>
              <a:ea typeface="tahoma"/>
              <a:cs typeface="tahoma"/>
            </a:rPr>
            <a:t> </a:t>
          </a:r>
          <a:r>
            <a:rPr lang="en-US" sz="1600" dirty="0" err="1" smtClean="0">
              <a:latin typeface="Arial"/>
              <a:ea typeface="tahoma"/>
              <a:cs typeface="tahoma"/>
            </a:rPr>
            <a:t>денег</a:t>
          </a:r>
          <a:r>
            <a:rPr lang="en-US" sz="1600" dirty="0" smtClean="0">
              <a:latin typeface="Arial"/>
              <a:ea typeface="tahoma"/>
              <a:cs typeface="tahoma"/>
            </a:rPr>
            <a:t>, </a:t>
          </a:r>
          <a:r>
            <a:rPr lang="en-US" sz="1600" dirty="0" err="1" smtClean="0">
              <a:latin typeface="Arial"/>
              <a:ea typeface="tahoma"/>
              <a:cs typeface="tahoma"/>
            </a:rPr>
            <a:t>которые</a:t>
          </a:r>
          <a:r>
            <a:rPr lang="en-US" sz="1600" dirty="0" smtClean="0">
              <a:latin typeface="Arial"/>
              <a:ea typeface="tahoma"/>
              <a:cs typeface="tahoma"/>
            </a:rPr>
            <a:t> </a:t>
          </a:r>
          <a:r>
            <a:rPr lang="en-US" sz="1600" dirty="0" err="1" smtClean="0">
              <a:latin typeface="Arial"/>
              <a:ea typeface="tahoma"/>
              <a:cs typeface="tahoma"/>
            </a:rPr>
            <a:t>выступают</a:t>
          </a:r>
          <a:r>
            <a:rPr lang="en-US" sz="1600" dirty="0" smtClean="0">
              <a:latin typeface="Arial"/>
              <a:ea typeface="tahoma"/>
              <a:cs typeface="tahoma"/>
            </a:rPr>
            <a:t> </a:t>
          </a:r>
          <a:r>
            <a:rPr lang="en-US" sz="1600" dirty="0" err="1" smtClean="0">
              <a:latin typeface="Arial"/>
              <a:ea typeface="tahoma"/>
              <a:cs typeface="tahoma"/>
            </a:rPr>
            <a:t>особым</a:t>
          </a:r>
          <a:r>
            <a:rPr lang="en-US" sz="1600" dirty="0" smtClean="0">
              <a:latin typeface="Arial"/>
              <a:ea typeface="tahoma"/>
              <a:cs typeface="tahoma"/>
            </a:rPr>
            <a:t> </a:t>
          </a:r>
          <a:r>
            <a:rPr lang="en-US" sz="1600" dirty="0" err="1" smtClean="0">
              <a:latin typeface="Arial"/>
              <a:ea typeface="tahoma"/>
              <a:cs typeface="tahoma"/>
            </a:rPr>
            <a:t>товаром</a:t>
          </a:r>
          <a:r>
            <a:rPr lang="en-US" sz="1600" dirty="0" smtClean="0">
              <a:latin typeface="Arial"/>
              <a:ea typeface="tahoma"/>
              <a:cs typeface="tahoma"/>
            </a:rPr>
            <a:t>, </a:t>
          </a:r>
          <a:r>
            <a:rPr lang="en-US" sz="1600" dirty="0" err="1" smtClean="0">
              <a:latin typeface="Arial"/>
              <a:ea typeface="tahoma"/>
              <a:cs typeface="tahoma"/>
            </a:rPr>
            <a:t>соответственно</a:t>
          </a:r>
          <a:r>
            <a:rPr lang="en-US" sz="1600" dirty="0" smtClean="0">
              <a:latin typeface="Arial"/>
              <a:ea typeface="tahoma"/>
              <a:cs typeface="tahoma"/>
            </a:rPr>
            <a:t> </a:t>
          </a:r>
          <a:r>
            <a:rPr lang="en-US" sz="1600" dirty="0" err="1" smtClean="0">
              <a:latin typeface="Arial"/>
              <a:ea typeface="tahoma"/>
              <a:cs typeface="tahoma"/>
            </a:rPr>
            <a:t>на</a:t>
          </a:r>
          <a:r>
            <a:rPr lang="en-US" sz="1600" dirty="0" smtClean="0">
              <a:latin typeface="Arial"/>
              <a:ea typeface="tahoma"/>
              <a:cs typeface="tahoma"/>
            </a:rPr>
            <a:t> </a:t>
          </a:r>
          <a:r>
            <a:rPr lang="en-US" sz="1600" dirty="0" err="1" smtClean="0">
              <a:latin typeface="Arial"/>
              <a:ea typeface="tahoma"/>
              <a:cs typeface="tahoma"/>
            </a:rPr>
            <a:t>данном</a:t>
          </a:r>
          <a:r>
            <a:rPr lang="en-US" sz="1600" dirty="0" smtClean="0">
              <a:latin typeface="Arial"/>
              <a:ea typeface="tahoma"/>
              <a:cs typeface="tahoma"/>
            </a:rPr>
            <a:t> </a:t>
          </a:r>
          <a:r>
            <a:rPr lang="en-US" sz="1600" dirty="0" err="1" smtClean="0">
              <a:latin typeface="Arial"/>
              <a:ea typeface="tahoma"/>
              <a:cs typeface="tahoma"/>
            </a:rPr>
            <a:t>рынке</a:t>
          </a:r>
          <a:r>
            <a:rPr lang="en-US" sz="1600" dirty="0" smtClean="0">
              <a:latin typeface="Arial"/>
              <a:ea typeface="tahoma"/>
              <a:cs typeface="tahoma"/>
            </a:rPr>
            <a:t> </a:t>
          </a:r>
          <a:r>
            <a:rPr lang="en-US" sz="1600" dirty="0" err="1" smtClean="0">
              <a:latin typeface="Arial"/>
              <a:ea typeface="tahoma"/>
              <a:cs typeface="tahoma"/>
            </a:rPr>
            <a:t>формируется</a:t>
          </a:r>
          <a:r>
            <a:rPr lang="en-US" sz="1600" dirty="0" smtClean="0">
              <a:latin typeface="Arial"/>
              <a:ea typeface="tahoma"/>
              <a:cs typeface="tahoma"/>
            </a:rPr>
            <a:t> </a:t>
          </a:r>
          <a:r>
            <a:rPr lang="en-US" sz="1600" dirty="0" err="1" smtClean="0">
              <a:latin typeface="Arial"/>
              <a:ea typeface="tahoma"/>
              <a:cs typeface="tahoma"/>
            </a:rPr>
            <a:t>спрос</a:t>
          </a:r>
          <a:r>
            <a:rPr lang="en-US" sz="1600" dirty="0" smtClean="0">
              <a:latin typeface="Arial"/>
              <a:ea typeface="tahoma"/>
              <a:cs typeface="tahoma"/>
            </a:rPr>
            <a:t>, </a:t>
          </a:r>
          <a:r>
            <a:rPr lang="en-US" sz="1600" dirty="0" err="1" smtClean="0">
              <a:latin typeface="Arial"/>
              <a:ea typeface="tahoma"/>
              <a:cs typeface="tahoma"/>
            </a:rPr>
            <a:t>предложение</a:t>
          </a:r>
          <a:r>
            <a:rPr lang="en-US" sz="1600" dirty="0" smtClean="0">
              <a:latin typeface="Arial"/>
              <a:ea typeface="tahoma"/>
              <a:cs typeface="tahoma"/>
            </a:rPr>
            <a:t> и </a:t>
          </a:r>
          <a:r>
            <a:rPr lang="en-US" sz="1600" dirty="0" err="1" smtClean="0">
              <a:latin typeface="Arial"/>
              <a:ea typeface="tahoma"/>
              <a:cs typeface="tahoma"/>
            </a:rPr>
            <a:t>цена</a:t>
          </a:r>
          <a:r>
            <a:rPr lang="en-US" sz="1600" dirty="0" smtClean="0">
              <a:latin typeface="Arial"/>
              <a:ea typeface="tahoma"/>
              <a:cs typeface="tahoma"/>
            </a:rPr>
            <a:t>.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DFBB4226-1BD2-408B-A0CC-C8C30DB78D2E}" type="parTrans" cxnId="{2C556C42-8C3E-4184-B656-6D1E422D7CE8}">
      <dgm:prSet/>
      <dgm:spPr/>
      <dgm:t>
        <a:bodyPr/>
        <a:lstStyle/>
        <a:p>
          <a:endParaRPr lang="ru-RU"/>
        </a:p>
      </dgm:t>
    </dgm:pt>
    <dgm:pt modelId="{45EC414B-10A5-49EF-A985-EEAD37258E53}" type="sibTrans" cxnId="{2C556C42-8C3E-4184-B656-6D1E422D7CE8}">
      <dgm:prSet/>
      <dgm:spPr/>
      <dgm:t>
        <a:bodyPr/>
        <a:lstStyle/>
        <a:p>
          <a:endParaRPr lang="ru-RU"/>
        </a:p>
      </dgm:t>
    </dgm:pt>
    <dgm:pt modelId="{55F5C6A6-D182-43CD-9447-9D9CB3A9A4C4}">
      <dgm:prSet phldrT="[Текст]" custT="1"/>
      <dgm:spPr/>
      <dgm:t>
        <a:bodyPr/>
        <a:lstStyle/>
        <a:p>
          <a:r>
            <a:rPr lang="en-US" sz="2000" dirty="0" smtClean="0">
              <a:latin typeface="Arial"/>
              <a:ea typeface="tahoma"/>
              <a:cs typeface="tahoma"/>
            </a:rPr>
            <a:t>С </a:t>
          </a:r>
          <a:r>
            <a:rPr lang="en-US" sz="2000" dirty="0" err="1" smtClean="0">
              <a:latin typeface="Arial"/>
              <a:ea typeface="tahoma"/>
              <a:cs typeface="tahoma"/>
            </a:rPr>
            <a:t>точки</a:t>
          </a:r>
          <a:r>
            <a:rPr lang="en-US" sz="2000" dirty="0" smtClean="0">
              <a:latin typeface="Arial"/>
              <a:ea typeface="tahoma"/>
              <a:cs typeface="tahoma"/>
            </a:rPr>
            <a:t> </a:t>
          </a:r>
          <a:r>
            <a:rPr lang="en-US" sz="2000" dirty="0" err="1" smtClean="0">
              <a:latin typeface="Arial"/>
              <a:ea typeface="tahoma"/>
              <a:cs typeface="tahoma"/>
            </a:rPr>
            <a:t>зрения</a:t>
          </a:r>
          <a:r>
            <a:rPr lang="en-US" sz="2000" dirty="0" smtClean="0">
              <a:latin typeface="Arial"/>
              <a:ea typeface="tahoma"/>
              <a:cs typeface="tahoma"/>
            </a:rPr>
            <a:t> </a:t>
          </a:r>
          <a:r>
            <a:rPr lang="en-US" sz="2000" b="1" dirty="0" err="1" smtClean="0">
              <a:latin typeface="Arial"/>
              <a:ea typeface="tahoma"/>
              <a:cs typeface="tahoma"/>
            </a:rPr>
            <a:t>теории</a:t>
          </a:r>
          <a:r>
            <a:rPr lang="en-US" sz="2000" b="1" dirty="0" smtClean="0">
              <a:latin typeface="Arial"/>
              <a:ea typeface="tahoma"/>
              <a:cs typeface="tahoma"/>
            </a:rPr>
            <a:t> </a:t>
          </a:r>
          <a:r>
            <a:rPr lang="en-US" sz="2000" b="1" dirty="0" err="1" smtClean="0">
              <a:latin typeface="Arial"/>
              <a:ea typeface="tahoma"/>
              <a:cs typeface="tahoma"/>
            </a:rPr>
            <a:t>финансов</a:t>
          </a:r>
          <a:r>
            <a:rPr lang="en-US" sz="2000" dirty="0" smtClean="0">
              <a:latin typeface="Arial"/>
              <a:ea typeface="tahoma"/>
              <a:cs typeface="tahoma"/>
            </a:rPr>
            <a:t>:</a:t>
          </a:r>
          <a:endParaRPr lang="ru-RU" sz="2000" dirty="0"/>
        </a:p>
      </dgm:t>
    </dgm:pt>
    <dgm:pt modelId="{E561DE3C-D88D-463B-9F89-47475663A6EB}" type="parTrans" cxnId="{6E43D393-2ECD-44CB-A8F5-72FC14F65EED}">
      <dgm:prSet/>
      <dgm:spPr/>
      <dgm:t>
        <a:bodyPr/>
        <a:lstStyle/>
        <a:p>
          <a:endParaRPr lang="ru-RU"/>
        </a:p>
      </dgm:t>
    </dgm:pt>
    <dgm:pt modelId="{45DB289C-970B-4EF7-89AA-617374484920}" type="sibTrans" cxnId="{6E43D393-2ECD-44CB-A8F5-72FC14F65EED}">
      <dgm:prSet/>
      <dgm:spPr/>
      <dgm:t>
        <a:bodyPr/>
        <a:lstStyle/>
        <a:p>
          <a:endParaRPr lang="ru-RU"/>
        </a:p>
      </dgm:t>
    </dgm:pt>
    <dgm:pt modelId="{17629B58-0086-4C8F-82DD-356E9D2A9332}">
      <dgm:prSet phldrT="[Текст]" custT="1"/>
      <dgm:spPr/>
      <dgm:t>
        <a:bodyPr/>
        <a:lstStyle/>
        <a:p>
          <a:r>
            <a:rPr lang="en-US" sz="1600" b="1" dirty="0" err="1" smtClean="0">
              <a:solidFill>
                <a:srgbClr val="002060"/>
              </a:solidFill>
              <a:latin typeface="Arial"/>
              <a:ea typeface="tahoma"/>
              <a:cs typeface="Arial"/>
            </a:rPr>
            <a:t>Денежный</a:t>
          </a:r>
          <a:r>
            <a:rPr lang="en-US" sz="1600" b="1" dirty="0" smtClean="0">
              <a:solidFill>
                <a:srgbClr val="002060"/>
              </a:solidFill>
              <a:latin typeface="Arial"/>
              <a:ea typeface="tahoma"/>
              <a:cs typeface="Arial"/>
            </a:rPr>
            <a:t> </a:t>
          </a:r>
          <a:r>
            <a:rPr lang="en-US" sz="1600" b="1" dirty="0" err="1" smtClean="0">
              <a:solidFill>
                <a:srgbClr val="002060"/>
              </a:solidFill>
              <a:latin typeface="Arial"/>
              <a:ea typeface="tahoma"/>
              <a:cs typeface="Arial"/>
            </a:rPr>
            <a:t>рынок</a:t>
          </a:r>
          <a:r>
            <a:rPr lang="en-US" sz="1600" b="1" dirty="0" smtClean="0">
              <a:solidFill>
                <a:srgbClr val="002060"/>
              </a:solidFill>
              <a:latin typeface="Arial"/>
              <a:ea typeface="tahoma"/>
              <a:cs typeface="Arial"/>
            </a:rPr>
            <a:t> </a:t>
          </a:r>
          <a:r>
            <a:rPr lang="en-US" sz="1600" dirty="0" smtClean="0">
              <a:latin typeface="Arial"/>
              <a:ea typeface="tahoma"/>
              <a:cs typeface="Arial"/>
            </a:rPr>
            <a:t>– </a:t>
          </a:r>
          <a:r>
            <a:rPr lang="en-US" sz="1600" dirty="0" err="1" smtClean="0">
              <a:latin typeface="Arial"/>
              <a:ea typeface="tahoma"/>
              <a:cs typeface="Arial"/>
            </a:rPr>
            <a:t>это</a:t>
          </a:r>
          <a:r>
            <a:rPr lang="en-US" sz="1600" dirty="0" smtClean="0">
              <a:latin typeface="Arial"/>
              <a:ea typeface="tahoma"/>
              <a:cs typeface="Arial"/>
            </a:rPr>
            <a:t> </a:t>
          </a:r>
          <a:r>
            <a:rPr lang="en-US" sz="1600" dirty="0" err="1" smtClean="0">
              <a:latin typeface="Arial"/>
              <a:ea typeface="tahoma"/>
              <a:cs typeface="Arial"/>
            </a:rPr>
            <a:t>рынок</a:t>
          </a:r>
          <a:r>
            <a:rPr lang="en-US" sz="1600" dirty="0" smtClean="0">
              <a:latin typeface="Arial"/>
              <a:ea typeface="tahoma"/>
              <a:cs typeface="Arial"/>
            </a:rPr>
            <a:t> </a:t>
          </a:r>
          <a:r>
            <a:rPr lang="en-US" sz="1600" dirty="0" err="1" smtClean="0">
              <a:latin typeface="Arial"/>
              <a:ea typeface="tahoma"/>
              <a:cs typeface="Arial"/>
            </a:rPr>
            <a:t>краткосрочного</a:t>
          </a:r>
          <a:r>
            <a:rPr lang="en-US" sz="1600" dirty="0" smtClean="0">
              <a:latin typeface="Arial"/>
              <a:ea typeface="tahoma"/>
              <a:cs typeface="Arial"/>
            </a:rPr>
            <a:t> </a:t>
          </a:r>
          <a:r>
            <a:rPr lang="en-US" sz="1600" dirty="0" err="1" smtClean="0">
              <a:latin typeface="Arial"/>
              <a:ea typeface="tahoma"/>
              <a:cs typeface="Arial"/>
            </a:rPr>
            <a:t>инвестирования</a:t>
          </a:r>
          <a:r>
            <a:rPr lang="en-US" sz="1600" dirty="0" smtClean="0">
              <a:latin typeface="Arial"/>
              <a:ea typeface="tahoma"/>
              <a:cs typeface="Arial"/>
            </a:rPr>
            <a:t>, </a:t>
          </a:r>
          <a:r>
            <a:rPr lang="en-US" sz="1600" dirty="0" err="1" smtClean="0">
              <a:latin typeface="Arial"/>
              <a:ea typeface="tahoma"/>
              <a:cs typeface="Arial"/>
            </a:rPr>
            <a:t>на</a:t>
          </a:r>
          <a:r>
            <a:rPr lang="en-US" sz="1600" dirty="0" smtClean="0">
              <a:latin typeface="Arial"/>
              <a:ea typeface="tahoma"/>
              <a:cs typeface="Arial"/>
            </a:rPr>
            <a:t> </a:t>
          </a:r>
          <a:r>
            <a:rPr lang="en-US" sz="1600" dirty="0" err="1" smtClean="0">
              <a:latin typeface="Arial"/>
              <a:ea typeface="tahoma"/>
              <a:cs typeface="Arial"/>
            </a:rPr>
            <a:t>срок</a:t>
          </a:r>
          <a:r>
            <a:rPr lang="en-US" sz="1600" dirty="0" smtClean="0">
              <a:latin typeface="Arial"/>
              <a:ea typeface="tahoma"/>
              <a:cs typeface="Arial"/>
            </a:rPr>
            <a:t> </a:t>
          </a:r>
          <a:r>
            <a:rPr lang="en-US" sz="1600" dirty="0" err="1" smtClean="0">
              <a:latin typeface="Arial"/>
              <a:ea typeface="tahoma"/>
              <a:cs typeface="Arial"/>
            </a:rPr>
            <a:t>менее</a:t>
          </a:r>
          <a:r>
            <a:rPr lang="en-US" sz="1600" dirty="0" smtClean="0">
              <a:latin typeface="Arial"/>
              <a:ea typeface="tahoma"/>
              <a:cs typeface="Arial"/>
            </a:rPr>
            <a:t> </a:t>
          </a:r>
          <a:r>
            <a:rPr lang="en-US" sz="1600" dirty="0" err="1" smtClean="0">
              <a:latin typeface="Arial"/>
              <a:ea typeface="tahoma"/>
              <a:cs typeface="Arial"/>
            </a:rPr>
            <a:t>одного</a:t>
          </a:r>
          <a:r>
            <a:rPr lang="en-US" sz="1600" dirty="0" smtClean="0">
              <a:latin typeface="Arial"/>
              <a:ea typeface="tahoma"/>
              <a:cs typeface="Arial"/>
            </a:rPr>
            <a:t> </a:t>
          </a:r>
          <a:r>
            <a:rPr lang="en-US" sz="1600" dirty="0" err="1" smtClean="0">
              <a:latin typeface="Arial"/>
              <a:ea typeface="tahoma"/>
              <a:cs typeface="Arial"/>
            </a:rPr>
            <a:t>года</a:t>
          </a:r>
          <a:r>
            <a:rPr lang="en-US" sz="1600" dirty="0" smtClean="0">
              <a:latin typeface="Arial"/>
              <a:ea typeface="tahoma"/>
              <a:cs typeface="Arial"/>
            </a:rPr>
            <a:t>. </a:t>
          </a:r>
          <a:r>
            <a:rPr lang="en-US" sz="1600" dirty="0" err="1" smtClean="0">
              <a:latin typeface="Arial"/>
              <a:ea typeface="tahoma"/>
              <a:cs typeface="Arial"/>
            </a:rPr>
            <a:t>На</a:t>
          </a:r>
          <a:r>
            <a:rPr lang="en-US" sz="1600" dirty="0" smtClean="0">
              <a:latin typeface="Arial"/>
              <a:ea typeface="tahoma"/>
              <a:cs typeface="Arial"/>
            </a:rPr>
            <a:t> </a:t>
          </a:r>
          <a:r>
            <a:rPr lang="en-US" sz="1600" dirty="0" err="1" smtClean="0">
              <a:latin typeface="Arial"/>
              <a:ea typeface="tahoma"/>
              <a:cs typeface="Arial"/>
            </a:rPr>
            <a:t>денежном</a:t>
          </a:r>
          <a:r>
            <a:rPr lang="en-US" sz="1600" dirty="0" smtClean="0">
              <a:latin typeface="Arial"/>
              <a:ea typeface="tahoma"/>
              <a:cs typeface="Arial"/>
            </a:rPr>
            <a:t> </a:t>
          </a:r>
          <a:r>
            <a:rPr lang="en-US" sz="1600" dirty="0" err="1" smtClean="0">
              <a:latin typeface="Arial"/>
              <a:ea typeface="tahoma"/>
              <a:cs typeface="Arial"/>
            </a:rPr>
            <a:t>рынке</a:t>
          </a:r>
          <a:r>
            <a:rPr lang="en-US" sz="1600" dirty="0" smtClean="0">
              <a:latin typeface="Arial"/>
              <a:ea typeface="tahoma"/>
              <a:cs typeface="Arial"/>
            </a:rPr>
            <a:t> </a:t>
          </a:r>
          <a:r>
            <a:rPr lang="en-US" sz="1600" dirty="0" err="1" smtClean="0">
              <a:latin typeface="Arial"/>
              <a:ea typeface="tahoma"/>
              <a:cs typeface="Arial"/>
            </a:rPr>
            <a:t>устанавливается</a:t>
          </a:r>
          <a:r>
            <a:rPr lang="en-US" sz="1600" dirty="0" smtClean="0">
              <a:latin typeface="Arial"/>
              <a:ea typeface="tahoma"/>
              <a:cs typeface="Arial"/>
            </a:rPr>
            <a:t> </a:t>
          </a:r>
          <a:r>
            <a:rPr lang="en-US" sz="1600" dirty="0" err="1" smtClean="0">
              <a:latin typeface="Arial"/>
              <a:ea typeface="tahoma"/>
              <a:cs typeface="Arial"/>
            </a:rPr>
            <a:t>равновесное</a:t>
          </a:r>
          <a:r>
            <a:rPr lang="en-US" sz="1600" dirty="0" smtClean="0">
              <a:latin typeface="Arial"/>
              <a:ea typeface="tahoma"/>
              <a:cs typeface="Arial"/>
            </a:rPr>
            <a:t> </a:t>
          </a:r>
          <a:r>
            <a:rPr lang="en-US" sz="1600" dirty="0" err="1" smtClean="0">
              <a:latin typeface="Arial"/>
              <a:ea typeface="tahoma"/>
              <a:cs typeface="Arial"/>
            </a:rPr>
            <a:t>значение</a:t>
          </a:r>
          <a:r>
            <a:rPr lang="en-US" sz="1600" dirty="0" smtClean="0">
              <a:latin typeface="Arial"/>
              <a:ea typeface="tahoma"/>
              <a:cs typeface="Arial"/>
            </a:rPr>
            <a:t> </a:t>
          </a:r>
          <a:r>
            <a:rPr lang="en-US" sz="1600" dirty="0" err="1" smtClean="0">
              <a:latin typeface="Arial"/>
              <a:ea typeface="tahoma"/>
              <a:cs typeface="Arial"/>
            </a:rPr>
            <a:t>количества</a:t>
          </a:r>
          <a:r>
            <a:rPr lang="en-US" sz="1600" dirty="0" smtClean="0">
              <a:latin typeface="Arial"/>
              <a:ea typeface="tahoma"/>
              <a:cs typeface="Arial"/>
            </a:rPr>
            <a:t> </a:t>
          </a:r>
          <a:r>
            <a:rPr lang="en-US" sz="1600" dirty="0" err="1" smtClean="0">
              <a:latin typeface="Arial"/>
              <a:ea typeface="tahoma"/>
              <a:cs typeface="Arial"/>
            </a:rPr>
            <a:t>денег</a:t>
          </a:r>
          <a:r>
            <a:rPr lang="en-US" sz="1600" dirty="0" smtClean="0">
              <a:latin typeface="Arial"/>
              <a:ea typeface="tahoma"/>
              <a:cs typeface="Arial"/>
            </a:rPr>
            <a:t> и </a:t>
          </a:r>
          <a:r>
            <a:rPr lang="en-US" sz="1600" dirty="0" err="1" smtClean="0">
              <a:latin typeface="Arial"/>
              <a:ea typeface="tahoma"/>
              <a:cs typeface="Arial"/>
            </a:rPr>
            <a:t>равновесная</a:t>
          </a:r>
          <a:r>
            <a:rPr lang="en-US" sz="1600" dirty="0" smtClean="0">
              <a:latin typeface="Arial"/>
              <a:ea typeface="tahoma"/>
              <a:cs typeface="Arial"/>
            </a:rPr>
            <a:t> </a:t>
          </a:r>
          <a:r>
            <a:rPr lang="en-US" sz="1600" dirty="0" err="1" smtClean="0">
              <a:latin typeface="Arial"/>
              <a:ea typeface="tahoma"/>
              <a:cs typeface="Arial"/>
            </a:rPr>
            <a:t>ставка</a:t>
          </a:r>
          <a:r>
            <a:rPr lang="en-US" sz="1600" dirty="0" smtClean="0">
              <a:latin typeface="Arial"/>
              <a:ea typeface="tahoma"/>
              <a:cs typeface="Arial"/>
            </a:rPr>
            <a:t> </a:t>
          </a:r>
          <a:r>
            <a:rPr lang="en-US" sz="1600" dirty="0" err="1" smtClean="0">
              <a:latin typeface="Arial"/>
              <a:ea typeface="tahoma"/>
              <a:cs typeface="Arial"/>
            </a:rPr>
            <a:t>процента</a:t>
          </a:r>
          <a:r>
            <a:rPr lang="en-US" sz="1600" dirty="0" smtClean="0">
              <a:latin typeface="Arial"/>
              <a:ea typeface="tahoma"/>
              <a:cs typeface="Arial"/>
            </a:rPr>
            <a:t>.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91BD61EF-C7E2-400A-A24F-13E0CB3BBB0C}" type="parTrans" cxnId="{D8795AC0-CB2B-4E26-A05D-89A7BC4C71E6}">
      <dgm:prSet/>
      <dgm:spPr/>
      <dgm:t>
        <a:bodyPr/>
        <a:lstStyle/>
        <a:p>
          <a:endParaRPr lang="ru-RU"/>
        </a:p>
      </dgm:t>
    </dgm:pt>
    <dgm:pt modelId="{22DADBC7-067F-4C8A-826A-F56BEB3E0F60}" type="sibTrans" cxnId="{D8795AC0-CB2B-4E26-A05D-89A7BC4C71E6}">
      <dgm:prSet/>
      <dgm:spPr/>
      <dgm:t>
        <a:bodyPr/>
        <a:lstStyle/>
        <a:p>
          <a:endParaRPr lang="ru-RU"/>
        </a:p>
      </dgm:t>
    </dgm:pt>
    <dgm:pt modelId="{A28502FD-7494-4B6B-9A87-255E9F3F8CAD}" type="pres">
      <dgm:prSet presAssocID="{67E013E9-3A8E-4AF7-A022-698E94206F9E}" presName="Name0" presStyleCnt="0">
        <dgm:presLayoutVars>
          <dgm:dir/>
          <dgm:animLvl val="lvl"/>
          <dgm:resizeHandles/>
        </dgm:presLayoutVars>
      </dgm:prSet>
      <dgm:spPr/>
    </dgm:pt>
    <dgm:pt modelId="{1DCC8F6E-87E8-4A2E-8CEE-DDECC9718882}" type="pres">
      <dgm:prSet presAssocID="{153FC4FC-6D8C-42C3-99E9-0E5549A2B313}" presName="linNode" presStyleCnt="0"/>
      <dgm:spPr/>
    </dgm:pt>
    <dgm:pt modelId="{E3FFB421-8DD1-4D93-9EEC-3B5672809531}" type="pres">
      <dgm:prSet presAssocID="{153FC4FC-6D8C-42C3-99E9-0E5549A2B31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4B60E-D983-45F3-9E34-0331E9BC468E}" type="pres">
      <dgm:prSet presAssocID="{153FC4FC-6D8C-42C3-99E9-0E5549A2B31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2454A-9308-4853-B351-D0508B271D26}" type="pres">
      <dgm:prSet presAssocID="{8B7B1FA4-A6CB-4F50-B25F-802ACAB96347}" presName="spacing" presStyleCnt="0"/>
      <dgm:spPr/>
    </dgm:pt>
    <dgm:pt modelId="{DC69F958-7CE4-4393-AF03-2FDAD726ED32}" type="pres">
      <dgm:prSet presAssocID="{55F5C6A6-D182-43CD-9447-9D9CB3A9A4C4}" presName="linNode" presStyleCnt="0"/>
      <dgm:spPr/>
    </dgm:pt>
    <dgm:pt modelId="{8CBE669D-D03F-44A6-A5F8-5A6EFA271A38}" type="pres">
      <dgm:prSet presAssocID="{55F5C6A6-D182-43CD-9447-9D9CB3A9A4C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BBF10-4CB0-4829-8662-9B4128850AD3}" type="pres">
      <dgm:prSet presAssocID="{55F5C6A6-D182-43CD-9447-9D9CB3A9A4C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795AC0-CB2B-4E26-A05D-89A7BC4C71E6}" srcId="{55F5C6A6-D182-43CD-9447-9D9CB3A9A4C4}" destId="{17629B58-0086-4C8F-82DD-356E9D2A9332}" srcOrd="0" destOrd="0" parTransId="{91BD61EF-C7E2-400A-A24F-13E0CB3BBB0C}" sibTransId="{22DADBC7-067F-4C8A-826A-F56BEB3E0F60}"/>
    <dgm:cxn modelId="{329742AF-6A7B-4C59-A6B8-C056C7182F38}" type="presOf" srcId="{67E013E9-3A8E-4AF7-A022-698E94206F9E}" destId="{A28502FD-7494-4B6B-9A87-255E9F3F8CAD}" srcOrd="0" destOrd="0" presId="urn:microsoft.com/office/officeart/2005/8/layout/vList6"/>
    <dgm:cxn modelId="{58F542A8-61B1-49AE-BF06-DFBE15376F7B}" srcId="{67E013E9-3A8E-4AF7-A022-698E94206F9E}" destId="{153FC4FC-6D8C-42C3-99E9-0E5549A2B313}" srcOrd="0" destOrd="0" parTransId="{CC7B559F-D2D7-4100-A2DE-24A5BFD7F546}" sibTransId="{8B7B1FA4-A6CB-4F50-B25F-802ACAB96347}"/>
    <dgm:cxn modelId="{6E43D393-2ECD-44CB-A8F5-72FC14F65EED}" srcId="{67E013E9-3A8E-4AF7-A022-698E94206F9E}" destId="{55F5C6A6-D182-43CD-9447-9D9CB3A9A4C4}" srcOrd="1" destOrd="0" parTransId="{E561DE3C-D88D-463B-9F89-47475663A6EB}" sibTransId="{45DB289C-970B-4EF7-89AA-617374484920}"/>
    <dgm:cxn modelId="{D5EB8CD5-1310-42DA-BBB1-2ED57B453122}" type="presOf" srcId="{55F5C6A6-D182-43CD-9447-9D9CB3A9A4C4}" destId="{8CBE669D-D03F-44A6-A5F8-5A6EFA271A38}" srcOrd="0" destOrd="0" presId="urn:microsoft.com/office/officeart/2005/8/layout/vList6"/>
    <dgm:cxn modelId="{6DE81DCF-9CE2-461B-A1C8-FAB4F3187039}" type="presOf" srcId="{F6D8D977-6B5C-426D-B7F4-D635838D092D}" destId="{FF84B60E-D983-45F3-9E34-0331E9BC468E}" srcOrd="0" destOrd="0" presId="urn:microsoft.com/office/officeart/2005/8/layout/vList6"/>
    <dgm:cxn modelId="{30776580-4A23-4D60-9F2C-D4066279252C}" type="presOf" srcId="{17629B58-0086-4C8F-82DD-356E9D2A9332}" destId="{2B4BBF10-4CB0-4829-8662-9B4128850AD3}" srcOrd="0" destOrd="0" presId="urn:microsoft.com/office/officeart/2005/8/layout/vList6"/>
    <dgm:cxn modelId="{D7EDB03F-49C5-4BEA-911E-EC819E4D6E17}" type="presOf" srcId="{153FC4FC-6D8C-42C3-99E9-0E5549A2B313}" destId="{E3FFB421-8DD1-4D93-9EEC-3B5672809531}" srcOrd="0" destOrd="0" presId="urn:microsoft.com/office/officeart/2005/8/layout/vList6"/>
    <dgm:cxn modelId="{2C556C42-8C3E-4184-B656-6D1E422D7CE8}" srcId="{153FC4FC-6D8C-42C3-99E9-0E5549A2B313}" destId="{F6D8D977-6B5C-426D-B7F4-D635838D092D}" srcOrd="0" destOrd="0" parTransId="{DFBB4226-1BD2-408B-A0CC-C8C30DB78D2E}" sibTransId="{45EC414B-10A5-49EF-A985-EEAD37258E53}"/>
    <dgm:cxn modelId="{19BCCBFD-5DDC-4CCF-A2D5-7FDCE8E6DC64}" type="presParOf" srcId="{A28502FD-7494-4B6B-9A87-255E9F3F8CAD}" destId="{1DCC8F6E-87E8-4A2E-8CEE-DDECC9718882}" srcOrd="0" destOrd="0" presId="urn:microsoft.com/office/officeart/2005/8/layout/vList6"/>
    <dgm:cxn modelId="{4C0A20ED-71C6-49AE-A4C6-C803DD77D803}" type="presParOf" srcId="{1DCC8F6E-87E8-4A2E-8CEE-DDECC9718882}" destId="{E3FFB421-8DD1-4D93-9EEC-3B5672809531}" srcOrd="0" destOrd="0" presId="urn:microsoft.com/office/officeart/2005/8/layout/vList6"/>
    <dgm:cxn modelId="{EE1FC203-C0C7-4A38-A95F-C4BE89DB64C4}" type="presParOf" srcId="{1DCC8F6E-87E8-4A2E-8CEE-DDECC9718882}" destId="{FF84B60E-D983-45F3-9E34-0331E9BC468E}" srcOrd="1" destOrd="0" presId="urn:microsoft.com/office/officeart/2005/8/layout/vList6"/>
    <dgm:cxn modelId="{210E8807-2F79-4636-9710-D0C2F1FDB9D4}" type="presParOf" srcId="{A28502FD-7494-4B6B-9A87-255E9F3F8CAD}" destId="{69B2454A-9308-4853-B351-D0508B271D26}" srcOrd="1" destOrd="0" presId="urn:microsoft.com/office/officeart/2005/8/layout/vList6"/>
    <dgm:cxn modelId="{F8256749-C75D-47BA-884F-2EEFD7997FF2}" type="presParOf" srcId="{A28502FD-7494-4B6B-9A87-255E9F3F8CAD}" destId="{DC69F958-7CE4-4393-AF03-2FDAD726ED32}" srcOrd="2" destOrd="0" presId="urn:microsoft.com/office/officeart/2005/8/layout/vList6"/>
    <dgm:cxn modelId="{AFD79658-5988-41B9-82B7-63DE3C972602}" type="presParOf" srcId="{DC69F958-7CE4-4393-AF03-2FDAD726ED32}" destId="{8CBE669D-D03F-44A6-A5F8-5A6EFA271A38}" srcOrd="0" destOrd="0" presId="urn:microsoft.com/office/officeart/2005/8/layout/vList6"/>
    <dgm:cxn modelId="{256A12F6-9D1F-484D-8EC7-2A8E04D441DF}" type="presParOf" srcId="{DC69F958-7CE4-4393-AF03-2FDAD726ED32}" destId="{2B4BBF10-4CB0-4829-8662-9B4128850AD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855BD8-39A7-4BA2-93DD-CFE7F1E98AE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18370A-C2CC-4ABA-8330-59679890BECA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Участники денежного рынка 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0AC1EB38-6B80-4488-AE5A-19C8F8823B80}" type="parTrans" cxnId="{7B098780-CCEA-4650-8E8C-E6B96FB1BBED}">
      <dgm:prSet/>
      <dgm:spPr/>
      <dgm:t>
        <a:bodyPr/>
        <a:lstStyle/>
        <a:p>
          <a:endParaRPr lang="ru-RU"/>
        </a:p>
      </dgm:t>
    </dgm:pt>
    <dgm:pt modelId="{96058C89-4A66-47E1-A318-B191E19E28AD}" type="sibTrans" cxnId="{7B098780-CCEA-4650-8E8C-E6B96FB1BBED}">
      <dgm:prSet/>
      <dgm:spPr/>
      <dgm:t>
        <a:bodyPr/>
        <a:lstStyle/>
        <a:p>
          <a:endParaRPr lang="ru-RU"/>
        </a:p>
      </dgm:t>
    </dgm:pt>
    <dgm:pt modelId="{FF18BA96-A53B-4D53-BE06-5700EDA0267E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Кредиторы предоставляющие деньги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209E1AD2-DCF6-449A-8FE8-7900BE462E77}" type="parTrans" cxnId="{9AA8AA35-F3AE-4F12-A4EB-F64942F795A9}">
      <dgm:prSet/>
      <dgm:spPr/>
      <dgm:t>
        <a:bodyPr/>
        <a:lstStyle/>
        <a:p>
          <a:endParaRPr lang="ru-RU"/>
        </a:p>
      </dgm:t>
    </dgm:pt>
    <dgm:pt modelId="{B049DBC5-61D5-4A23-A281-2965805A4E6C}" type="sibTrans" cxnId="{9AA8AA35-F3AE-4F12-A4EB-F64942F795A9}">
      <dgm:prSet/>
      <dgm:spPr/>
      <dgm:t>
        <a:bodyPr/>
        <a:lstStyle/>
        <a:p>
          <a:endParaRPr lang="ru-RU"/>
        </a:p>
      </dgm:t>
    </dgm:pt>
    <dgm:pt modelId="{29362767-5810-4D91-890A-9CB1F20002C4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Заемщики заимствующие деньги на определённых условиях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8C3D6593-4D72-46ED-B759-632122EDA464}" type="parTrans" cxnId="{EC12D12C-0A6E-4BA7-BE17-B1A66FD07685}">
      <dgm:prSet/>
      <dgm:spPr/>
      <dgm:t>
        <a:bodyPr/>
        <a:lstStyle/>
        <a:p>
          <a:endParaRPr lang="ru-RU"/>
        </a:p>
      </dgm:t>
    </dgm:pt>
    <dgm:pt modelId="{7FF0790F-A6C1-4F46-AA10-29C0AE745E7A}" type="sibTrans" cxnId="{EC12D12C-0A6E-4BA7-BE17-B1A66FD07685}">
      <dgm:prSet/>
      <dgm:spPr/>
      <dgm:t>
        <a:bodyPr/>
        <a:lstStyle/>
        <a:p>
          <a:endParaRPr lang="ru-RU"/>
        </a:p>
      </dgm:t>
    </dgm:pt>
    <dgm:pt modelId="{7378A26A-648B-44AC-876C-099E7F662651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Финансовые посредники 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812DCE99-F947-454E-BF30-FC392C17ED46}" type="parTrans" cxnId="{0494AE6D-437F-4CF7-BC44-55115D3C664E}">
      <dgm:prSet/>
      <dgm:spPr/>
      <dgm:t>
        <a:bodyPr/>
        <a:lstStyle/>
        <a:p>
          <a:endParaRPr lang="ru-RU"/>
        </a:p>
      </dgm:t>
    </dgm:pt>
    <dgm:pt modelId="{6C7BA1E3-8C4D-42E2-8929-4D5AFC1A91C6}" type="sibTrans" cxnId="{0494AE6D-437F-4CF7-BC44-55115D3C664E}">
      <dgm:prSet/>
      <dgm:spPr/>
      <dgm:t>
        <a:bodyPr/>
        <a:lstStyle/>
        <a:p>
          <a:endParaRPr lang="ru-RU"/>
        </a:p>
      </dgm:t>
    </dgm:pt>
    <dgm:pt modelId="{1F576C42-08BC-4D0D-9A8E-29FDFD58F54D}" type="pres">
      <dgm:prSet presAssocID="{28855BD8-39A7-4BA2-93DD-CFE7F1E98A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CE23C6-0817-4D4D-8A40-C01541862419}" type="pres">
      <dgm:prSet presAssocID="{EC18370A-C2CC-4ABA-8330-59679890BECA}" presName="hierRoot1" presStyleCnt="0">
        <dgm:presLayoutVars>
          <dgm:hierBranch val="init"/>
        </dgm:presLayoutVars>
      </dgm:prSet>
      <dgm:spPr/>
    </dgm:pt>
    <dgm:pt modelId="{547DA0DE-CEAB-467E-8E23-515B540C682D}" type="pres">
      <dgm:prSet presAssocID="{EC18370A-C2CC-4ABA-8330-59679890BECA}" presName="rootComposite1" presStyleCnt="0"/>
      <dgm:spPr/>
    </dgm:pt>
    <dgm:pt modelId="{4370487B-F90C-4578-A4C5-35B0B81C43AF}" type="pres">
      <dgm:prSet presAssocID="{EC18370A-C2CC-4ABA-8330-59679890BEC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6525C9-DE22-4F50-8A47-F0022A699C39}" type="pres">
      <dgm:prSet presAssocID="{EC18370A-C2CC-4ABA-8330-59679890BECA}" presName="rootConnector1" presStyleLbl="node1" presStyleIdx="0" presStyleCnt="0"/>
      <dgm:spPr/>
    </dgm:pt>
    <dgm:pt modelId="{DA2D8693-4892-4F50-8FF0-201358C17DDC}" type="pres">
      <dgm:prSet presAssocID="{EC18370A-C2CC-4ABA-8330-59679890BECA}" presName="hierChild2" presStyleCnt="0"/>
      <dgm:spPr/>
    </dgm:pt>
    <dgm:pt modelId="{19020B95-D5E6-4E68-9A60-D4EC7B9585BF}" type="pres">
      <dgm:prSet presAssocID="{209E1AD2-DCF6-449A-8FE8-7900BE462E77}" presName="Name37" presStyleLbl="parChTrans1D2" presStyleIdx="0" presStyleCnt="3"/>
      <dgm:spPr/>
    </dgm:pt>
    <dgm:pt modelId="{30DE3B4F-DFCF-4D90-9C72-290EC57F9E4F}" type="pres">
      <dgm:prSet presAssocID="{FF18BA96-A53B-4D53-BE06-5700EDA0267E}" presName="hierRoot2" presStyleCnt="0">
        <dgm:presLayoutVars>
          <dgm:hierBranch val="init"/>
        </dgm:presLayoutVars>
      </dgm:prSet>
      <dgm:spPr/>
    </dgm:pt>
    <dgm:pt modelId="{08E0416B-3912-46B1-AFDC-5627FA922C34}" type="pres">
      <dgm:prSet presAssocID="{FF18BA96-A53B-4D53-BE06-5700EDA0267E}" presName="rootComposite" presStyleCnt="0"/>
      <dgm:spPr/>
    </dgm:pt>
    <dgm:pt modelId="{65C1B26A-90BD-42D9-830A-8A79D66C1731}" type="pres">
      <dgm:prSet presAssocID="{FF18BA96-A53B-4D53-BE06-5700EDA0267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488337-911D-42B7-BB55-6D923B42AB7B}" type="pres">
      <dgm:prSet presAssocID="{FF18BA96-A53B-4D53-BE06-5700EDA0267E}" presName="rootConnector" presStyleLbl="node2" presStyleIdx="0" presStyleCnt="3"/>
      <dgm:spPr/>
    </dgm:pt>
    <dgm:pt modelId="{12D95647-738F-4D67-8BED-8022BF1D975B}" type="pres">
      <dgm:prSet presAssocID="{FF18BA96-A53B-4D53-BE06-5700EDA0267E}" presName="hierChild4" presStyleCnt="0"/>
      <dgm:spPr/>
    </dgm:pt>
    <dgm:pt modelId="{CFB8BD07-F64A-4B15-863C-C7FDE01F49B4}" type="pres">
      <dgm:prSet presAssocID="{FF18BA96-A53B-4D53-BE06-5700EDA0267E}" presName="hierChild5" presStyleCnt="0"/>
      <dgm:spPr/>
    </dgm:pt>
    <dgm:pt modelId="{99306E5D-5F24-432D-85C4-489952C6ECD5}" type="pres">
      <dgm:prSet presAssocID="{8C3D6593-4D72-46ED-B759-632122EDA464}" presName="Name37" presStyleLbl="parChTrans1D2" presStyleIdx="1" presStyleCnt="3"/>
      <dgm:spPr/>
    </dgm:pt>
    <dgm:pt modelId="{E9D66960-CF17-4D31-BC65-99C71D4E999D}" type="pres">
      <dgm:prSet presAssocID="{29362767-5810-4D91-890A-9CB1F20002C4}" presName="hierRoot2" presStyleCnt="0">
        <dgm:presLayoutVars>
          <dgm:hierBranch val="init"/>
        </dgm:presLayoutVars>
      </dgm:prSet>
      <dgm:spPr/>
    </dgm:pt>
    <dgm:pt modelId="{6B1554F2-6D1D-4C0F-B36A-FEF72B0B030A}" type="pres">
      <dgm:prSet presAssocID="{29362767-5810-4D91-890A-9CB1F20002C4}" presName="rootComposite" presStyleCnt="0"/>
      <dgm:spPr/>
    </dgm:pt>
    <dgm:pt modelId="{35CB8D57-82D0-446E-B921-4DA062517456}" type="pres">
      <dgm:prSet presAssocID="{29362767-5810-4D91-890A-9CB1F20002C4}" presName="rootText" presStyleLbl="node2" presStyleIdx="1" presStyleCnt="3" custScaleX="1279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D73E08-66D2-4D1F-9EDF-FFC21F84A755}" type="pres">
      <dgm:prSet presAssocID="{29362767-5810-4D91-890A-9CB1F20002C4}" presName="rootConnector" presStyleLbl="node2" presStyleIdx="1" presStyleCnt="3"/>
      <dgm:spPr/>
    </dgm:pt>
    <dgm:pt modelId="{A94D32F1-2C44-4154-9CDB-B7068A73E606}" type="pres">
      <dgm:prSet presAssocID="{29362767-5810-4D91-890A-9CB1F20002C4}" presName="hierChild4" presStyleCnt="0"/>
      <dgm:spPr/>
    </dgm:pt>
    <dgm:pt modelId="{02945E12-6ECF-41FF-B2A7-9437B94183AA}" type="pres">
      <dgm:prSet presAssocID="{29362767-5810-4D91-890A-9CB1F20002C4}" presName="hierChild5" presStyleCnt="0"/>
      <dgm:spPr/>
    </dgm:pt>
    <dgm:pt modelId="{A1CF3672-C502-475A-8E3B-DB2C839BC838}" type="pres">
      <dgm:prSet presAssocID="{812DCE99-F947-454E-BF30-FC392C17ED46}" presName="Name37" presStyleLbl="parChTrans1D2" presStyleIdx="2" presStyleCnt="3"/>
      <dgm:spPr/>
    </dgm:pt>
    <dgm:pt modelId="{35B8EB3B-CD67-4BBF-8001-FD3CFC9DC0B9}" type="pres">
      <dgm:prSet presAssocID="{7378A26A-648B-44AC-876C-099E7F662651}" presName="hierRoot2" presStyleCnt="0">
        <dgm:presLayoutVars>
          <dgm:hierBranch val="init"/>
        </dgm:presLayoutVars>
      </dgm:prSet>
      <dgm:spPr/>
    </dgm:pt>
    <dgm:pt modelId="{B5D29C5E-5DE0-434A-95D6-DD8F3581E66D}" type="pres">
      <dgm:prSet presAssocID="{7378A26A-648B-44AC-876C-099E7F662651}" presName="rootComposite" presStyleCnt="0"/>
      <dgm:spPr/>
    </dgm:pt>
    <dgm:pt modelId="{87C4A348-502E-4FBC-962C-150C315648DD}" type="pres">
      <dgm:prSet presAssocID="{7378A26A-648B-44AC-876C-099E7F66265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533AD7-7C1D-4325-88D9-BFBE61625E64}" type="pres">
      <dgm:prSet presAssocID="{7378A26A-648B-44AC-876C-099E7F662651}" presName="rootConnector" presStyleLbl="node2" presStyleIdx="2" presStyleCnt="3"/>
      <dgm:spPr/>
    </dgm:pt>
    <dgm:pt modelId="{0969D237-96F1-4111-BC69-4B98DCDB7048}" type="pres">
      <dgm:prSet presAssocID="{7378A26A-648B-44AC-876C-099E7F662651}" presName="hierChild4" presStyleCnt="0"/>
      <dgm:spPr/>
    </dgm:pt>
    <dgm:pt modelId="{F16E2DFA-FC94-40E2-B27C-6D25554C1DFD}" type="pres">
      <dgm:prSet presAssocID="{7378A26A-648B-44AC-876C-099E7F662651}" presName="hierChild5" presStyleCnt="0"/>
      <dgm:spPr/>
    </dgm:pt>
    <dgm:pt modelId="{9E6441D5-10D6-409E-80D6-E78686810FF1}" type="pres">
      <dgm:prSet presAssocID="{EC18370A-C2CC-4ABA-8330-59679890BECA}" presName="hierChild3" presStyleCnt="0"/>
      <dgm:spPr/>
    </dgm:pt>
  </dgm:ptLst>
  <dgm:cxnLst>
    <dgm:cxn modelId="{D1995BAE-B2EB-4F3C-A608-7398B11668DA}" type="presOf" srcId="{EC18370A-C2CC-4ABA-8330-59679890BECA}" destId="{4370487B-F90C-4578-A4C5-35B0B81C43AF}" srcOrd="0" destOrd="0" presId="urn:microsoft.com/office/officeart/2005/8/layout/orgChart1"/>
    <dgm:cxn modelId="{642BF282-122F-46EC-A0D1-DBAEB78F0E20}" type="presOf" srcId="{29362767-5810-4D91-890A-9CB1F20002C4}" destId="{EED73E08-66D2-4D1F-9EDF-FFC21F84A755}" srcOrd="1" destOrd="0" presId="urn:microsoft.com/office/officeart/2005/8/layout/orgChart1"/>
    <dgm:cxn modelId="{B9B1627E-9514-4AB0-B872-F9202B12EBE9}" type="presOf" srcId="{8C3D6593-4D72-46ED-B759-632122EDA464}" destId="{99306E5D-5F24-432D-85C4-489952C6ECD5}" srcOrd="0" destOrd="0" presId="urn:microsoft.com/office/officeart/2005/8/layout/orgChart1"/>
    <dgm:cxn modelId="{3C661CD0-19E2-4F3B-B5F0-9FA5D306F300}" type="presOf" srcId="{7378A26A-648B-44AC-876C-099E7F662651}" destId="{87C4A348-502E-4FBC-962C-150C315648DD}" srcOrd="0" destOrd="0" presId="urn:microsoft.com/office/officeart/2005/8/layout/orgChart1"/>
    <dgm:cxn modelId="{139A5540-21FF-4467-B0A7-41FBBF4D1BF7}" type="presOf" srcId="{FF18BA96-A53B-4D53-BE06-5700EDA0267E}" destId="{85488337-911D-42B7-BB55-6D923B42AB7B}" srcOrd="1" destOrd="0" presId="urn:microsoft.com/office/officeart/2005/8/layout/orgChart1"/>
    <dgm:cxn modelId="{1BF8174C-FFB7-46D8-8006-E4AD06AA1E4D}" type="presOf" srcId="{29362767-5810-4D91-890A-9CB1F20002C4}" destId="{35CB8D57-82D0-446E-B921-4DA062517456}" srcOrd="0" destOrd="0" presId="urn:microsoft.com/office/officeart/2005/8/layout/orgChart1"/>
    <dgm:cxn modelId="{98BA2916-09D8-4532-8DC3-F2E3EDA766D1}" type="presOf" srcId="{28855BD8-39A7-4BA2-93DD-CFE7F1E98AE5}" destId="{1F576C42-08BC-4D0D-9A8E-29FDFD58F54D}" srcOrd="0" destOrd="0" presId="urn:microsoft.com/office/officeart/2005/8/layout/orgChart1"/>
    <dgm:cxn modelId="{E9698512-A3C3-449D-A0EC-A72970CFC535}" type="presOf" srcId="{FF18BA96-A53B-4D53-BE06-5700EDA0267E}" destId="{65C1B26A-90BD-42D9-830A-8A79D66C1731}" srcOrd="0" destOrd="0" presId="urn:microsoft.com/office/officeart/2005/8/layout/orgChart1"/>
    <dgm:cxn modelId="{4DADEBC1-8A37-442F-9A5E-0F1A50C117B8}" type="presOf" srcId="{209E1AD2-DCF6-449A-8FE8-7900BE462E77}" destId="{19020B95-D5E6-4E68-9A60-D4EC7B9585BF}" srcOrd="0" destOrd="0" presId="urn:microsoft.com/office/officeart/2005/8/layout/orgChart1"/>
    <dgm:cxn modelId="{A54FF7C6-FE8B-4446-B165-5FCF5AD82EE7}" type="presOf" srcId="{812DCE99-F947-454E-BF30-FC392C17ED46}" destId="{A1CF3672-C502-475A-8E3B-DB2C839BC838}" srcOrd="0" destOrd="0" presId="urn:microsoft.com/office/officeart/2005/8/layout/orgChart1"/>
    <dgm:cxn modelId="{0494AE6D-437F-4CF7-BC44-55115D3C664E}" srcId="{EC18370A-C2CC-4ABA-8330-59679890BECA}" destId="{7378A26A-648B-44AC-876C-099E7F662651}" srcOrd="2" destOrd="0" parTransId="{812DCE99-F947-454E-BF30-FC392C17ED46}" sibTransId="{6C7BA1E3-8C4D-42E2-8929-4D5AFC1A91C6}"/>
    <dgm:cxn modelId="{EC12D12C-0A6E-4BA7-BE17-B1A66FD07685}" srcId="{EC18370A-C2CC-4ABA-8330-59679890BECA}" destId="{29362767-5810-4D91-890A-9CB1F20002C4}" srcOrd="1" destOrd="0" parTransId="{8C3D6593-4D72-46ED-B759-632122EDA464}" sibTransId="{7FF0790F-A6C1-4F46-AA10-29C0AE745E7A}"/>
    <dgm:cxn modelId="{A35E7203-62CC-4AF6-9E61-58B86EDE463A}" type="presOf" srcId="{7378A26A-648B-44AC-876C-099E7F662651}" destId="{B5533AD7-7C1D-4325-88D9-BFBE61625E64}" srcOrd="1" destOrd="0" presId="urn:microsoft.com/office/officeart/2005/8/layout/orgChart1"/>
    <dgm:cxn modelId="{6004FC47-80E1-427F-9A1F-5B7B6A5C5FF8}" type="presOf" srcId="{EC18370A-C2CC-4ABA-8330-59679890BECA}" destId="{4A6525C9-DE22-4F50-8A47-F0022A699C39}" srcOrd="1" destOrd="0" presId="urn:microsoft.com/office/officeart/2005/8/layout/orgChart1"/>
    <dgm:cxn modelId="{9AA8AA35-F3AE-4F12-A4EB-F64942F795A9}" srcId="{EC18370A-C2CC-4ABA-8330-59679890BECA}" destId="{FF18BA96-A53B-4D53-BE06-5700EDA0267E}" srcOrd="0" destOrd="0" parTransId="{209E1AD2-DCF6-449A-8FE8-7900BE462E77}" sibTransId="{B049DBC5-61D5-4A23-A281-2965805A4E6C}"/>
    <dgm:cxn modelId="{7B098780-CCEA-4650-8E8C-E6B96FB1BBED}" srcId="{28855BD8-39A7-4BA2-93DD-CFE7F1E98AE5}" destId="{EC18370A-C2CC-4ABA-8330-59679890BECA}" srcOrd="0" destOrd="0" parTransId="{0AC1EB38-6B80-4488-AE5A-19C8F8823B80}" sibTransId="{96058C89-4A66-47E1-A318-B191E19E28AD}"/>
    <dgm:cxn modelId="{BABB4E9B-5E0C-4531-B4B4-BFAD2AB13935}" type="presParOf" srcId="{1F576C42-08BC-4D0D-9A8E-29FDFD58F54D}" destId="{8ECE23C6-0817-4D4D-8A40-C01541862419}" srcOrd="0" destOrd="0" presId="urn:microsoft.com/office/officeart/2005/8/layout/orgChart1"/>
    <dgm:cxn modelId="{32C0FAD8-832D-44B7-9C8D-D1C2CA1AD275}" type="presParOf" srcId="{8ECE23C6-0817-4D4D-8A40-C01541862419}" destId="{547DA0DE-CEAB-467E-8E23-515B540C682D}" srcOrd="0" destOrd="0" presId="urn:microsoft.com/office/officeart/2005/8/layout/orgChart1"/>
    <dgm:cxn modelId="{BBCAC19F-DB38-4DA1-B4D0-08D6D65736E3}" type="presParOf" srcId="{547DA0DE-CEAB-467E-8E23-515B540C682D}" destId="{4370487B-F90C-4578-A4C5-35B0B81C43AF}" srcOrd="0" destOrd="0" presId="urn:microsoft.com/office/officeart/2005/8/layout/orgChart1"/>
    <dgm:cxn modelId="{E43D3154-0BB7-4AAC-9A87-B9E498BC40CB}" type="presParOf" srcId="{547DA0DE-CEAB-467E-8E23-515B540C682D}" destId="{4A6525C9-DE22-4F50-8A47-F0022A699C39}" srcOrd="1" destOrd="0" presId="urn:microsoft.com/office/officeart/2005/8/layout/orgChart1"/>
    <dgm:cxn modelId="{39837D37-EB5A-464F-8B42-038D0038E837}" type="presParOf" srcId="{8ECE23C6-0817-4D4D-8A40-C01541862419}" destId="{DA2D8693-4892-4F50-8FF0-201358C17DDC}" srcOrd="1" destOrd="0" presId="urn:microsoft.com/office/officeart/2005/8/layout/orgChart1"/>
    <dgm:cxn modelId="{81D00107-ADDC-4729-BEE5-CE20B710BF7F}" type="presParOf" srcId="{DA2D8693-4892-4F50-8FF0-201358C17DDC}" destId="{19020B95-D5E6-4E68-9A60-D4EC7B9585BF}" srcOrd="0" destOrd="0" presId="urn:microsoft.com/office/officeart/2005/8/layout/orgChart1"/>
    <dgm:cxn modelId="{2995BF93-FFD6-4656-9304-12968A87FDDB}" type="presParOf" srcId="{DA2D8693-4892-4F50-8FF0-201358C17DDC}" destId="{30DE3B4F-DFCF-4D90-9C72-290EC57F9E4F}" srcOrd="1" destOrd="0" presId="urn:microsoft.com/office/officeart/2005/8/layout/orgChart1"/>
    <dgm:cxn modelId="{8D463DDE-2CE3-4549-ABC0-B8BC766BDBB1}" type="presParOf" srcId="{30DE3B4F-DFCF-4D90-9C72-290EC57F9E4F}" destId="{08E0416B-3912-46B1-AFDC-5627FA922C34}" srcOrd="0" destOrd="0" presId="urn:microsoft.com/office/officeart/2005/8/layout/orgChart1"/>
    <dgm:cxn modelId="{836D979E-E97A-402A-B2BF-64EBE2C5305C}" type="presParOf" srcId="{08E0416B-3912-46B1-AFDC-5627FA922C34}" destId="{65C1B26A-90BD-42D9-830A-8A79D66C1731}" srcOrd="0" destOrd="0" presId="urn:microsoft.com/office/officeart/2005/8/layout/orgChart1"/>
    <dgm:cxn modelId="{9DB4E563-9B14-4B39-821D-407AFC963D55}" type="presParOf" srcId="{08E0416B-3912-46B1-AFDC-5627FA922C34}" destId="{85488337-911D-42B7-BB55-6D923B42AB7B}" srcOrd="1" destOrd="0" presId="urn:microsoft.com/office/officeart/2005/8/layout/orgChart1"/>
    <dgm:cxn modelId="{7033EB8C-F080-40ED-8280-D35B915295B4}" type="presParOf" srcId="{30DE3B4F-DFCF-4D90-9C72-290EC57F9E4F}" destId="{12D95647-738F-4D67-8BED-8022BF1D975B}" srcOrd="1" destOrd="0" presId="urn:microsoft.com/office/officeart/2005/8/layout/orgChart1"/>
    <dgm:cxn modelId="{5290833A-CC92-4104-AC88-FC99E468AB57}" type="presParOf" srcId="{30DE3B4F-DFCF-4D90-9C72-290EC57F9E4F}" destId="{CFB8BD07-F64A-4B15-863C-C7FDE01F49B4}" srcOrd="2" destOrd="0" presId="urn:microsoft.com/office/officeart/2005/8/layout/orgChart1"/>
    <dgm:cxn modelId="{12BA5BD2-4D16-4A3B-925A-51BBC774B3B9}" type="presParOf" srcId="{DA2D8693-4892-4F50-8FF0-201358C17DDC}" destId="{99306E5D-5F24-432D-85C4-489952C6ECD5}" srcOrd="2" destOrd="0" presId="urn:microsoft.com/office/officeart/2005/8/layout/orgChart1"/>
    <dgm:cxn modelId="{61249B3D-0B11-4412-ADAF-29A61F936AE5}" type="presParOf" srcId="{DA2D8693-4892-4F50-8FF0-201358C17DDC}" destId="{E9D66960-CF17-4D31-BC65-99C71D4E999D}" srcOrd="3" destOrd="0" presId="urn:microsoft.com/office/officeart/2005/8/layout/orgChart1"/>
    <dgm:cxn modelId="{B3D40793-E819-4B63-9F9D-97EFF12D3995}" type="presParOf" srcId="{E9D66960-CF17-4D31-BC65-99C71D4E999D}" destId="{6B1554F2-6D1D-4C0F-B36A-FEF72B0B030A}" srcOrd="0" destOrd="0" presId="urn:microsoft.com/office/officeart/2005/8/layout/orgChart1"/>
    <dgm:cxn modelId="{A9980083-3045-4641-9C6B-774F30FF9FAC}" type="presParOf" srcId="{6B1554F2-6D1D-4C0F-B36A-FEF72B0B030A}" destId="{35CB8D57-82D0-446E-B921-4DA062517456}" srcOrd="0" destOrd="0" presId="urn:microsoft.com/office/officeart/2005/8/layout/orgChart1"/>
    <dgm:cxn modelId="{0FEC532B-0BC1-4C1D-BB48-C95A4D79BD6E}" type="presParOf" srcId="{6B1554F2-6D1D-4C0F-B36A-FEF72B0B030A}" destId="{EED73E08-66D2-4D1F-9EDF-FFC21F84A755}" srcOrd="1" destOrd="0" presId="urn:microsoft.com/office/officeart/2005/8/layout/orgChart1"/>
    <dgm:cxn modelId="{604CD59E-F817-496A-BA1D-6277E6CF7F4C}" type="presParOf" srcId="{E9D66960-CF17-4D31-BC65-99C71D4E999D}" destId="{A94D32F1-2C44-4154-9CDB-B7068A73E606}" srcOrd="1" destOrd="0" presId="urn:microsoft.com/office/officeart/2005/8/layout/orgChart1"/>
    <dgm:cxn modelId="{EFAD74E1-693C-48B2-92FB-73F9D1F63782}" type="presParOf" srcId="{E9D66960-CF17-4D31-BC65-99C71D4E999D}" destId="{02945E12-6ECF-41FF-B2A7-9437B94183AA}" srcOrd="2" destOrd="0" presId="urn:microsoft.com/office/officeart/2005/8/layout/orgChart1"/>
    <dgm:cxn modelId="{BB280159-FBE4-4227-80FB-98B69C6D0CFE}" type="presParOf" srcId="{DA2D8693-4892-4F50-8FF0-201358C17DDC}" destId="{A1CF3672-C502-475A-8E3B-DB2C839BC838}" srcOrd="4" destOrd="0" presId="urn:microsoft.com/office/officeart/2005/8/layout/orgChart1"/>
    <dgm:cxn modelId="{A8E47136-5F37-4EB9-BEE1-D938AA6FD677}" type="presParOf" srcId="{DA2D8693-4892-4F50-8FF0-201358C17DDC}" destId="{35B8EB3B-CD67-4BBF-8001-FD3CFC9DC0B9}" srcOrd="5" destOrd="0" presId="urn:microsoft.com/office/officeart/2005/8/layout/orgChart1"/>
    <dgm:cxn modelId="{7E617242-E0AA-42C0-8ED3-FB9BD40695D4}" type="presParOf" srcId="{35B8EB3B-CD67-4BBF-8001-FD3CFC9DC0B9}" destId="{B5D29C5E-5DE0-434A-95D6-DD8F3581E66D}" srcOrd="0" destOrd="0" presId="urn:microsoft.com/office/officeart/2005/8/layout/orgChart1"/>
    <dgm:cxn modelId="{3FDD813D-1610-4711-8EF8-82BD2BD66C8C}" type="presParOf" srcId="{B5D29C5E-5DE0-434A-95D6-DD8F3581E66D}" destId="{87C4A348-502E-4FBC-962C-150C315648DD}" srcOrd="0" destOrd="0" presId="urn:microsoft.com/office/officeart/2005/8/layout/orgChart1"/>
    <dgm:cxn modelId="{5211E78C-66A9-4596-A788-EB83AA53E64C}" type="presParOf" srcId="{B5D29C5E-5DE0-434A-95D6-DD8F3581E66D}" destId="{B5533AD7-7C1D-4325-88D9-BFBE61625E64}" srcOrd="1" destOrd="0" presId="urn:microsoft.com/office/officeart/2005/8/layout/orgChart1"/>
    <dgm:cxn modelId="{8523825B-58EF-4040-813D-FB451E50FCCF}" type="presParOf" srcId="{35B8EB3B-CD67-4BBF-8001-FD3CFC9DC0B9}" destId="{0969D237-96F1-4111-BC69-4B98DCDB7048}" srcOrd="1" destOrd="0" presId="urn:microsoft.com/office/officeart/2005/8/layout/orgChart1"/>
    <dgm:cxn modelId="{A29867BD-5FCD-4C5E-BB1E-A70DD1964566}" type="presParOf" srcId="{35B8EB3B-CD67-4BBF-8001-FD3CFC9DC0B9}" destId="{F16E2DFA-FC94-40E2-B27C-6D25554C1DFD}" srcOrd="2" destOrd="0" presId="urn:microsoft.com/office/officeart/2005/8/layout/orgChart1"/>
    <dgm:cxn modelId="{51A9569B-6EBA-4000-9F7E-26A3128FDBF6}" type="presParOf" srcId="{8ECE23C6-0817-4D4D-8A40-C01541862419}" destId="{9E6441D5-10D6-409E-80D6-E78686810F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12D7EF-4639-4FE8-AA82-09F84DBEA4D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A2C4C7-C098-4101-8BB1-F4AC5A9F9144}">
      <dgm:prSet phldrT="[Текст]" phldr="0" custT="1"/>
      <dgm:spPr/>
      <dgm:t>
        <a:bodyPr/>
        <a:lstStyle/>
        <a:p>
          <a:pPr rtl="0"/>
          <a:r>
            <a:rPr lang="ru-RU" sz="1600" dirty="0">
              <a:latin typeface="Arial" pitchFamily="34" charset="0"/>
              <a:cs typeface="Arial" pitchFamily="34" charset="0"/>
            </a:rPr>
            <a:t>1. межбанковские кредиты;</a:t>
          </a:r>
        </a:p>
      </dgm:t>
    </dgm:pt>
    <dgm:pt modelId="{6C3AD0EE-4A90-4E78-A7DF-16C8218EDB35}" type="parTrans" cxnId="{650EF514-5601-4853-B71D-FBD3EB6B4EBB}">
      <dgm:prSet/>
      <dgm:spPr/>
      <dgm:t>
        <a:bodyPr/>
        <a:lstStyle/>
        <a:p>
          <a:endParaRPr lang="ru-RU"/>
        </a:p>
      </dgm:t>
    </dgm:pt>
    <dgm:pt modelId="{F839D027-CD57-4497-B353-4F72A60EB5AA}" type="sibTrans" cxnId="{650EF514-5601-4853-B71D-FBD3EB6B4EBB}">
      <dgm:prSet/>
      <dgm:spPr/>
      <dgm:t>
        <a:bodyPr/>
        <a:lstStyle/>
        <a:p>
          <a:endParaRPr lang="ru-RU"/>
        </a:p>
      </dgm:t>
    </dgm:pt>
    <dgm:pt modelId="{278C2C4E-88B8-4BEC-BEA9-840D969746FE}">
      <dgm:prSet phldr="0"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2. коммерческие кредиты;</a:t>
          </a:r>
        </a:p>
      </dgm:t>
    </dgm:pt>
    <dgm:pt modelId="{1BC39762-6FE1-46D0-BBAB-0A2A2E0BB853}" type="parTrans" cxnId="{7D04D27A-1C71-4F4E-A14F-D9CA123445D8}">
      <dgm:prSet/>
      <dgm:spPr/>
      <dgm:t>
        <a:bodyPr/>
        <a:lstStyle/>
        <a:p>
          <a:endParaRPr lang="ru-RU"/>
        </a:p>
      </dgm:t>
    </dgm:pt>
    <dgm:pt modelId="{04B2D6F4-30DF-4891-A05E-78A8BB232BF7}" type="sibTrans" cxnId="{7D04D27A-1C71-4F4E-A14F-D9CA123445D8}">
      <dgm:prSet/>
      <dgm:spPr/>
      <dgm:t>
        <a:bodyPr/>
        <a:lstStyle/>
        <a:p>
          <a:endParaRPr lang="ru-RU"/>
        </a:p>
      </dgm:t>
    </dgm:pt>
    <dgm:pt modelId="{D50B2E3E-F4F5-4E80-9AD5-B705D4385912}">
      <dgm:prSet phldr="0"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3. депозитные сертификаты; </a:t>
          </a:r>
        </a:p>
      </dgm:t>
    </dgm:pt>
    <dgm:pt modelId="{C5B83104-35E4-4F17-B600-DD03BEF95ABC}" type="parTrans" cxnId="{BBD84B4B-E439-4743-9559-9E7B182C8FD8}">
      <dgm:prSet/>
      <dgm:spPr/>
      <dgm:t>
        <a:bodyPr/>
        <a:lstStyle/>
        <a:p>
          <a:endParaRPr lang="ru-RU"/>
        </a:p>
      </dgm:t>
    </dgm:pt>
    <dgm:pt modelId="{38552326-904A-4154-A9BF-01ADF777C7D0}" type="sibTrans" cxnId="{BBD84B4B-E439-4743-9559-9E7B182C8FD8}">
      <dgm:prSet/>
      <dgm:spPr/>
      <dgm:t>
        <a:bodyPr/>
        <a:lstStyle/>
        <a:p>
          <a:endParaRPr lang="ru-RU"/>
        </a:p>
      </dgm:t>
    </dgm:pt>
    <dgm:pt modelId="{C7AE87C9-5890-41D9-9F1F-ED7D54705896}">
      <dgm:prSet phldr="0"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4. соглашение об обратной покупке (</a:t>
          </a:r>
          <a:r>
            <a:rPr lang="ru-RU" dirty="0" err="1">
              <a:latin typeface="Arial" pitchFamily="34" charset="0"/>
              <a:cs typeface="Arial" pitchFamily="34" charset="0"/>
            </a:rPr>
            <a:t>репо</a:t>
          </a:r>
          <a:r>
            <a:rPr lang="ru-RU" dirty="0">
              <a:latin typeface="Arial" pitchFamily="34" charset="0"/>
              <a:cs typeface="Arial" pitchFamily="34" charset="0"/>
            </a:rPr>
            <a:t>); </a:t>
          </a:r>
        </a:p>
      </dgm:t>
    </dgm:pt>
    <dgm:pt modelId="{7C88EAFF-577F-44E6-8CF8-D0684BDFA90C}" type="parTrans" cxnId="{EB30B4D0-B705-4BF6-9843-F47F268C2701}">
      <dgm:prSet/>
      <dgm:spPr/>
      <dgm:t>
        <a:bodyPr/>
        <a:lstStyle/>
        <a:p>
          <a:endParaRPr lang="ru-RU"/>
        </a:p>
      </dgm:t>
    </dgm:pt>
    <dgm:pt modelId="{6EB10EE1-D408-41D0-9D7C-DF29BF8BD04C}" type="sibTrans" cxnId="{EB30B4D0-B705-4BF6-9843-F47F268C2701}">
      <dgm:prSet/>
      <dgm:spPr/>
      <dgm:t>
        <a:bodyPr/>
        <a:lstStyle/>
        <a:p>
          <a:endParaRPr lang="ru-RU"/>
        </a:p>
      </dgm:t>
    </dgm:pt>
    <dgm:pt modelId="{F32AD876-B3FD-46B2-8604-CCAC68CE52C2}">
      <dgm:prSet phldr="0"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5. сберегательные сертификаты; </a:t>
          </a:r>
        </a:p>
      </dgm:t>
    </dgm:pt>
    <dgm:pt modelId="{2F8E3358-3CD3-4078-B24D-FB55B3E8ED68}" type="parTrans" cxnId="{2CDA0E7D-5CCC-4824-AA95-C2DB08E81E35}">
      <dgm:prSet/>
      <dgm:spPr/>
      <dgm:t>
        <a:bodyPr/>
        <a:lstStyle/>
        <a:p>
          <a:endParaRPr lang="ru-RU"/>
        </a:p>
      </dgm:t>
    </dgm:pt>
    <dgm:pt modelId="{4B91E88F-DED5-4479-87F2-A8DCE9341994}" type="sibTrans" cxnId="{2CDA0E7D-5CCC-4824-AA95-C2DB08E81E35}">
      <dgm:prSet/>
      <dgm:spPr/>
      <dgm:t>
        <a:bodyPr/>
        <a:lstStyle/>
        <a:p>
          <a:endParaRPr lang="ru-RU"/>
        </a:p>
      </dgm:t>
    </dgm:pt>
    <dgm:pt modelId="{DB8E677F-ACC8-4670-8B06-4D73D962B8BE}">
      <dgm:prSet phldr="0"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6. векселя; </a:t>
          </a:r>
        </a:p>
      </dgm:t>
    </dgm:pt>
    <dgm:pt modelId="{53FB8616-223B-4DBF-8D7B-2F7388738FBF}" type="parTrans" cxnId="{15E48A22-9674-44E6-9FA3-642707D75C9B}">
      <dgm:prSet/>
      <dgm:spPr/>
      <dgm:t>
        <a:bodyPr/>
        <a:lstStyle/>
        <a:p>
          <a:endParaRPr lang="ru-RU"/>
        </a:p>
      </dgm:t>
    </dgm:pt>
    <dgm:pt modelId="{2E4EC01D-86BC-4864-90FD-726879DDFC04}" type="sibTrans" cxnId="{15E48A22-9674-44E6-9FA3-642707D75C9B}">
      <dgm:prSet/>
      <dgm:spPr/>
      <dgm:t>
        <a:bodyPr/>
        <a:lstStyle/>
        <a:p>
          <a:endParaRPr lang="ru-RU"/>
        </a:p>
      </dgm:t>
    </dgm:pt>
    <dgm:pt modelId="{E9200279-A6F1-4B1A-90E5-DEA2CC8588AD}">
      <dgm:prSet phldr="0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7. государственные краткосрочные ценные бумаги.</a:t>
          </a:r>
        </a:p>
      </dgm:t>
    </dgm:pt>
    <dgm:pt modelId="{55ABB118-716C-41B9-90EE-862822242722}" type="parTrans" cxnId="{47B7548A-908F-4722-9EEE-5AB0D03DCE41}">
      <dgm:prSet/>
      <dgm:spPr/>
      <dgm:t>
        <a:bodyPr/>
        <a:lstStyle/>
        <a:p>
          <a:endParaRPr lang="ru-RU"/>
        </a:p>
      </dgm:t>
    </dgm:pt>
    <dgm:pt modelId="{93819CC8-5418-4B51-A763-25BC4BBF98C5}" type="sibTrans" cxnId="{47B7548A-908F-4722-9EEE-5AB0D03DCE41}">
      <dgm:prSet/>
      <dgm:spPr/>
      <dgm:t>
        <a:bodyPr/>
        <a:lstStyle/>
        <a:p>
          <a:endParaRPr lang="ru-RU"/>
        </a:p>
      </dgm:t>
    </dgm:pt>
    <dgm:pt modelId="{591387D2-E562-4A5E-AAB1-FC0D01A3C5C2}" type="pres">
      <dgm:prSet presAssocID="{3012D7EF-4639-4FE8-AA82-09F84DBEA4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4F7D66-0491-46F9-8BE8-820589738222}" type="pres">
      <dgm:prSet presAssocID="{66A2C4C7-C098-4101-8BB1-F4AC5A9F9144}" presName="parentLin" presStyleCnt="0"/>
      <dgm:spPr/>
    </dgm:pt>
    <dgm:pt modelId="{C4B8548B-F8EB-4CB5-9F79-2E135E7DC443}" type="pres">
      <dgm:prSet presAssocID="{66A2C4C7-C098-4101-8BB1-F4AC5A9F9144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34113E2-7F1B-4B26-8ADD-817C3971C60D}" type="pres">
      <dgm:prSet presAssocID="{66A2C4C7-C098-4101-8BB1-F4AC5A9F914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EE570-CC95-41CC-826B-F6B29D6DEB74}" type="pres">
      <dgm:prSet presAssocID="{66A2C4C7-C098-4101-8BB1-F4AC5A9F9144}" presName="negativeSpace" presStyleCnt="0"/>
      <dgm:spPr/>
    </dgm:pt>
    <dgm:pt modelId="{69FF6971-6D91-4D92-B875-38511EF66F56}" type="pres">
      <dgm:prSet presAssocID="{66A2C4C7-C098-4101-8BB1-F4AC5A9F9144}" presName="childText" presStyleLbl="conFgAcc1" presStyleIdx="0" presStyleCnt="7">
        <dgm:presLayoutVars>
          <dgm:bulletEnabled val="1"/>
        </dgm:presLayoutVars>
      </dgm:prSet>
      <dgm:spPr/>
    </dgm:pt>
    <dgm:pt modelId="{ABBF3ED6-2C7C-449E-92DD-A8A888951874}" type="pres">
      <dgm:prSet presAssocID="{F839D027-CD57-4497-B353-4F72A60EB5AA}" presName="spaceBetweenRectangles" presStyleCnt="0"/>
      <dgm:spPr/>
    </dgm:pt>
    <dgm:pt modelId="{8785A314-104E-4BB3-BC98-903E2DFA5119}" type="pres">
      <dgm:prSet presAssocID="{278C2C4E-88B8-4BEC-BEA9-840D969746FE}" presName="parentLin" presStyleCnt="0"/>
      <dgm:spPr/>
    </dgm:pt>
    <dgm:pt modelId="{F868FFB3-A347-4A32-A480-60396E9D9855}" type="pres">
      <dgm:prSet presAssocID="{278C2C4E-88B8-4BEC-BEA9-840D969746FE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795FCC5-4D97-4944-9046-71457E2C75DD}" type="pres">
      <dgm:prSet presAssocID="{278C2C4E-88B8-4BEC-BEA9-840D969746F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B7B67-6EBA-46E7-A052-FF74983ABCF8}" type="pres">
      <dgm:prSet presAssocID="{278C2C4E-88B8-4BEC-BEA9-840D969746FE}" presName="negativeSpace" presStyleCnt="0"/>
      <dgm:spPr/>
    </dgm:pt>
    <dgm:pt modelId="{90D3BBA2-48E5-45FB-AD63-AED02B21C151}" type="pres">
      <dgm:prSet presAssocID="{278C2C4E-88B8-4BEC-BEA9-840D969746FE}" presName="childText" presStyleLbl="conFgAcc1" presStyleIdx="1" presStyleCnt="7">
        <dgm:presLayoutVars>
          <dgm:bulletEnabled val="1"/>
        </dgm:presLayoutVars>
      </dgm:prSet>
      <dgm:spPr/>
    </dgm:pt>
    <dgm:pt modelId="{377CDB73-59DF-4029-AF94-349DF9B25CB0}" type="pres">
      <dgm:prSet presAssocID="{04B2D6F4-30DF-4891-A05E-78A8BB232BF7}" presName="spaceBetweenRectangles" presStyleCnt="0"/>
      <dgm:spPr/>
    </dgm:pt>
    <dgm:pt modelId="{4B8606B7-76E0-450D-A1C2-9DB53E7D21CB}" type="pres">
      <dgm:prSet presAssocID="{D50B2E3E-F4F5-4E80-9AD5-B705D4385912}" presName="parentLin" presStyleCnt="0"/>
      <dgm:spPr/>
    </dgm:pt>
    <dgm:pt modelId="{6FCBC8A4-C32B-484E-86BF-7BD7C566A868}" type="pres">
      <dgm:prSet presAssocID="{D50B2E3E-F4F5-4E80-9AD5-B705D4385912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BF4833B9-D051-48A0-8AEA-3F12BC4D05C6}" type="pres">
      <dgm:prSet presAssocID="{D50B2E3E-F4F5-4E80-9AD5-B705D438591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6FF0E-4EF0-4DA2-BC47-0AC83FF872BF}" type="pres">
      <dgm:prSet presAssocID="{D50B2E3E-F4F5-4E80-9AD5-B705D4385912}" presName="negativeSpace" presStyleCnt="0"/>
      <dgm:spPr/>
    </dgm:pt>
    <dgm:pt modelId="{FC108A47-288E-4AF2-BA9A-0922EB626C7B}" type="pres">
      <dgm:prSet presAssocID="{D50B2E3E-F4F5-4E80-9AD5-B705D4385912}" presName="childText" presStyleLbl="conFgAcc1" presStyleIdx="2" presStyleCnt="7">
        <dgm:presLayoutVars>
          <dgm:bulletEnabled val="1"/>
        </dgm:presLayoutVars>
      </dgm:prSet>
      <dgm:spPr/>
    </dgm:pt>
    <dgm:pt modelId="{0368440C-01C6-40C7-AB27-122C9AE6C855}" type="pres">
      <dgm:prSet presAssocID="{38552326-904A-4154-A9BF-01ADF777C7D0}" presName="spaceBetweenRectangles" presStyleCnt="0"/>
      <dgm:spPr/>
    </dgm:pt>
    <dgm:pt modelId="{924919C2-6F02-48C7-8040-28A469DBC43E}" type="pres">
      <dgm:prSet presAssocID="{C7AE87C9-5890-41D9-9F1F-ED7D54705896}" presName="parentLin" presStyleCnt="0"/>
      <dgm:spPr/>
    </dgm:pt>
    <dgm:pt modelId="{008F8742-8031-42E8-AA26-932E18FF5CC0}" type="pres">
      <dgm:prSet presAssocID="{C7AE87C9-5890-41D9-9F1F-ED7D54705896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937EA7F-3EC0-418D-B396-2DC7AD4B6503}" type="pres">
      <dgm:prSet presAssocID="{C7AE87C9-5890-41D9-9F1F-ED7D5470589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7A72C-7DEF-4059-A7D2-6DDF1C8805DA}" type="pres">
      <dgm:prSet presAssocID="{C7AE87C9-5890-41D9-9F1F-ED7D54705896}" presName="negativeSpace" presStyleCnt="0"/>
      <dgm:spPr/>
    </dgm:pt>
    <dgm:pt modelId="{9DEB46AE-DF2B-4CC7-AFCA-27D9742917BE}" type="pres">
      <dgm:prSet presAssocID="{C7AE87C9-5890-41D9-9F1F-ED7D54705896}" presName="childText" presStyleLbl="conFgAcc1" presStyleIdx="3" presStyleCnt="7">
        <dgm:presLayoutVars>
          <dgm:bulletEnabled val="1"/>
        </dgm:presLayoutVars>
      </dgm:prSet>
      <dgm:spPr/>
    </dgm:pt>
    <dgm:pt modelId="{0401138A-5399-4119-A6EC-95EA63667AAA}" type="pres">
      <dgm:prSet presAssocID="{6EB10EE1-D408-41D0-9D7C-DF29BF8BD04C}" presName="spaceBetweenRectangles" presStyleCnt="0"/>
      <dgm:spPr/>
    </dgm:pt>
    <dgm:pt modelId="{7C49BD9E-46FD-4E4B-B3DC-5190A9C9A302}" type="pres">
      <dgm:prSet presAssocID="{F32AD876-B3FD-46B2-8604-CCAC68CE52C2}" presName="parentLin" presStyleCnt="0"/>
      <dgm:spPr/>
    </dgm:pt>
    <dgm:pt modelId="{701E84CA-F3B6-4042-BC1C-3E95FFFE24BC}" type="pres">
      <dgm:prSet presAssocID="{F32AD876-B3FD-46B2-8604-CCAC68CE52C2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972B9EC4-5F2C-429A-9367-DDC81F1FFEFE}" type="pres">
      <dgm:prSet presAssocID="{F32AD876-B3FD-46B2-8604-CCAC68CE52C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D596F-F0AB-436E-B8C5-8276CDBF0570}" type="pres">
      <dgm:prSet presAssocID="{F32AD876-B3FD-46B2-8604-CCAC68CE52C2}" presName="negativeSpace" presStyleCnt="0"/>
      <dgm:spPr/>
    </dgm:pt>
    <dgm:pt modelId="{AD422CDC-67C8-43E7-8B37-AEB1F422AB23}" type="pres">
      <dgm:prSet presAssocID="{F32AD876-B3FD-46B2-8604-CCAC68CE52C2}" presName="childText" presStyleLbl="conFgAcc1" presStyleIdx="4" presStyleCnt="7">
        <dgm:presLayoutVars>
          <dgm:bulletEnabled val="1"/>
        </dgm:presLayoutVars>
      </dgm:prSet>
      <dgm:spPr/>
    </dgm:pt>
    <dgm:pt modelId="{C3299229-C028-4745-BC59-120476BF3E18}" type="pres">
      <dgm:prSet presAssocID="{4B91E88F-DED5-4479-87F2-A8DCE9341994}" presName="spaceBetweenRectangles" presStyleCnt="0"/>
      <dgm:spPr/>
    </dgm:pt>
    <dgm:pt modelId="{C8A94753-7D69-4BF9-96E8-2A0AA5A7AD08}" type="pres">
      <dgm:prSet presAssocID="{DB8E677F-ACC8-4670-8B06-4D73D962B8BE}" presName="parentLin" presStyleCnt="0"/>
      <dgm:spPr/>
    </dgm:pt>
    <dgm:pt modelId="{41C0FBB8-291E-4E2E-878D-D1363DAB2B7E}" type="pres">
      <dgm:prSet presAssocID="{DB8E677F-ACC8-4670-8B06-4D73D962B8BE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C846670D-0656-4E2D-B68C-947B32DE78ED}" type="pres">
      <dgm:prSet presAssocID="{DB8E677F-ACC8-4670-8B06-4D73D962B8B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F824C-C0BE-4DAC-81E4-7B37DED71220}" type="pres">
      <dgm:prSet presAssocID="{DB8E677F-ACC8-4670-8B06-4D73D962B8BE}" presName="negativeSpace" presStyleCnt="0"/>
      <dgm:spPr/>
    </dgm:pt>
    <dgm:pt modelId="{23E3D15B-8FA6-4A34-B4F1-902150BC0538}" type="pres">
      <dgm:prSet presAssocID="{DB8E677F-ACC8-4670-8B06-4D73D962B8BE}" presName="childText" presStyleLbl="conFgAcc1" presStyleIdx="5" presStyleCnt="7">
        <dgm:presLayoutVars>
          <dgm:bulletEnabled val="1"/>
        </dgm:presLayoutVars>
      </dgm:prSet>
      <dgm:spPr/>
    </dgm:pt>
    <dgm:pt modelId="{DB58C5E3-F47E-4C46-8E0A-A00D4DB27AC7}" type="pres">
      <dgm:prSet presAssocID="{2E4EC01D-86BC-4864-90FD-726879DDFC04}" presName="spaceBetweenRectangles" presStyleCnt="0"/>
      <dgm:spPr/>
    </dgm:pt>
    <dgm:pt modelId="{3D0F67AB-577B-47DB-A3A3-C1325489E0CE}" type="pres">
      <dgm:prSet presAssocID="{E9200279-A6F1-4B1A-90E5-DEA2CC8588AD}" presName="parentLin" presStyleCnt="0"/>
      <dgm:spPr/>
    </dgm:pt>
    <dgm:pt modelId="{086D9B99-C58F-4A73-AA68-5F516713D17C}" type="pres">
      <dgm:prSet presAssocID="{E9200279-A6F1-4B1A-90E5-DEA2CC8588AD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174D4409-3384-4E73-B91D-CA7E3834383D}" type="pres">
      <dgm:prSet presAssocID="{E9200279-A6F1-4B1A-90E5-DEA2CC8588A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DFD9A-BAF0-436E-AE08-CFCDA22BA996}" type="pres">
      <dgm:prSet presAssocID="{E9200279-A6F1-4B1A-90E5-DEA2CC8588AD}" presName="negativeSpace" presStyleCnt="0"/>
      <dgm:spPr/>
    </dgm:pt>
    <dgm:pt modelId="{37ED3B7E-B764-44F1-80C9-338D47009CB7}" type="pres">
      <dgm:prSet presAssocID="{E9200279-A6F1-4B1A-90E5-DEA2CC8588A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7E8CD7E3-D63C-460E-8327-6124461D33CA}" type="presOf" srcId="{F32AD876-B3FD-46B2-8604-CCAC68CE52C2}" destId="{972B9EC4-5F2C-429A-9367-DDC81F1FFEFE}" srcOrd="1" destOrd="0" presId="urn:microsoft.com/office/officeart/2005/8/layout/list1"/>
    <dgm:cxn modelId="{B3F2FE46-751E-40F2-B3B7-0461366D1CA8}" type="presOf" srcId="{F32AD876-B3FD-46B2-8604-CCAC68CE52C2}" destId="{701E84CA-F3B6-4042-BC1C-3E95FFFE24BC}" srcOrd="0" destOrd="0" presId="urn:microsoft.com/office/officeart/2005/8/layout/list1"/>
    <dgm:cxn modelId="{7D04D27A-1C71-4F4E-A14F-D9CA123445D8}" srcId="{3012D7EF-4639-4FE8-AA82-09F84DBEA4DA}" destId="{278C2C4E-88B8-4BEC-BEA9-840D969746FE}" srcOrd="1" destOrd="0" parTransId="{1BC39762-6FE1-46D0-BBAB-0A2A2E0BB853}" sibTransId="{04B2D6F4-30DF-4891-A05E-78A8BB232BF7}"/>
    <dgm:cxn modelId="{650EF514-5601-4853-B71D-FBD3EB6B4EBB}" srcId="{3012D7EF-4639-4FE8-AA82-09F84DBEA4DA}" destId="{66A2C4C7-C098-4101-8BB1-F4AC5A9F9144}" srcOrd="0" destOrd="0" parTransId="{6C3AD0EE-4A90-4E78-A7DF-16C8218EDB35}" sibTransId="{F839D027-CD57-4497-B353-4F72A60EB5AA}"/>
    <dgm:cxn modelId="{2CDA0E7D-5CCC-4824-AA95-C2DB08E81E35}" srcId="{3012D7EF-4639-4FE8-AA82-09F84DBEA4DA}" destId="{F32AD876-B3FD-46B2-8604-CCAC68CE52C2}" srcOrd="4" destOrd="0" parTransId="{2F8E3358-3CD3-4078-B24D-FB55B3E8ED68}" sibTransId="{4B91E88F-DED5-4479-87F2-A8DCE9341994}"/>
    <dgm:cxn modelId="{73E90F71-6601-4ED5-8882-74D3E3735079}" type="presOf" srcId="{66A2C4C7-C098-4101-8BB1-F4AC5A9F9144}" destId="{C4B8548B-F8EB-4CB5-9F79-2E135E7DC443}" srcOrd="0" destOrd="0" presId="urn:microsoft.com/office/officeart/2005/8/layout/list1"/>
    <dgm:cxn modelId="{48463A1B-5FA1-473A-B689-76365AEA3EC5}" type="presOf" srcId="{DB8E677F-ACC8-4670-8B06-4D73D962B8BE}" destId="{41C0FBB8-291E-4E2E-878D-D1363DAB2B7E}" srcOrd="0" destOrd="0" presId="urn:microsoft.com/office/officeart/2005/8/layout/list1"/>
    <dgm:cxn modelId="{B87101CA-EE28-4144-BE53-3070BD238C7A}" type="presOf" srcId="{D50B2E3E-F4F5-4E80-9AD5-B705D4385912}" destId="{BF4833B9-D051-48A0-8AEA-3F12BC4D05C6}" srcOrd="1" destOrd="0" presId="urn:microsoft.com/office/officeart/2005/8/layout/list1"/>
    <dgm:cxn modelId="{72AED3E9-09FC-4F37-979B-D89FD9C20233}" type="presOf" srcId="{3012D7EF-4639-4FE8-AA82-09F84DBEA4DA}" destId="{591387D2-E562-4A5E-AAB1-FC0D01A3C5C2}" srcOrd="0" destOrd="0" presId="urn:microsoft.com/office/officeart/2005/8/layout/list1"/>
    <dgm:cxn modelId="{47B7548A-908F-4722-9EEE-5AB0D03DCE41}" srcId="{3012D7EF-4639-4FE8-AA82-09F84DBEA4DA}" destId="{E9200279-A6F1-4B1A-90E5-DEA2CC8588AD}" srcOrd="6" destOrd="0" parTransId="{55ABB118-716C-41B9-90EE-862822242722}" sibTransId="{93819CC8-5418-4B51-A763-25BC4BBF98C5}"/>
    <dgm:cxn modelId="{EB30B4D0-B705-4BF6-9843-F47F268C2701}" srcId="{3012D7EF-4639-4FE8-AA82-09F84DBEA4DA}" destId="{C7AE87C9-5890-41D9-9F1F-ED7D54705896}" srcOrd="3" destOrd="0" parTransId="{7C88EAFF-577F-44E6-8CF8-D0684BDFA90C}" sibTransId="{6EB10EE1-D408-41D0-9D7C-DF29BF8BD04C}"/>
    <dgm:cxn modelId="{987C8FC9-3279-4CE1-BE73-186C0496B8CD}" type="presOf" srcId="{E9200279-A6F1-4B1A-90E5-DEA2CC8588AD}" destId="{174D4409-3384-4E73-B91D-CA7E3834383D}" srcOrd="1" destOrd="0" presId="urn:microsoft.com/office/officeart/2005/8/layout/list1"/>
    <dgm:cxn modelId="{D6DAE9C2-03D7-4405-855F-C13823168FE6}" type="presOf" srcId="{D50B2E3E-F4F5-4E80-9AD5-B705D4385912}" destId="{6FCBC8A4-C32B-484E-86BF-7BD7C566A868}" srcOrd="0" destOrd="0" presId="urn:microsoft.com/office/officeart/2005/8/layout/list1"/>
    <dgm:cxn modelId="{34C48D21-78B7-487B-B47B-862A11690583}" type="presOf" srcId="{DB8E677F-ACC8-4670-8B06-4D73D962B8BE}" destId="{C846670D-0656-4E2D-B68C-947B32DE78ED}" srcOrd="1" destOrd="0" presId="urn:microsoft.com/office/officeart/2005/8/layout/list1"/>
    <dgm:cxn modelId="{0EA98325-8914-4AA5-A962-171DA1DBA9F7}" type="presOf" srcId="{278C2C4E-88B8-4BEC-BEA9-840D969746FE}" destId="{8795FCC5-4D97-4944-9046-71457E2C75DD}" srcOrd="1" destOrd="0" presId="urn:microsoft.com/office/officeart/2005/8/layout/list1"/>
    <dgm:cxn modelId="{15E48A22-9674-44E6-9FA3-642707D75C9B}" srcId="{3012D7EF-4639-4FE8-AA82-09F84DBEA4DA}" destId="{DB8E677F-ACC8-4670-8B06-4D73D962B8BE}" srcOrd="5" destOrd="0" parTransId="{53FB8616-223B-4DBF-8D7B-2F7388738FBF}" sibTransId="{2E4EC01D-86BC-4864-90FD-726879DDFC04}"/>
    <dgm:cxn modelId="{237976D5-008C-4A44-9CCD-F0ED10A4CFCC}" type="presOf" srcId="{66A2C4C7-C098-4101-8BB1-F4AC5A9F9144}" destId="{534113E2-7F1B-4B26-8ADD-817C3971C60D}" srcOrd="1" destOrd="0" presId="urn:microsoft.com/office/officeart/2005/8/layout/list1"/>
    <dgm:cxn modelId="{4DD28A36-2DF6-4193-AFEB-3FD1AAC0EB9F}" type="presOf" srcId="{C7AE87C9-5890-41D9-9F1F-ED7D54705896}" destId="{008F8742-8031-42E8-AA26-932E18FF5CC0}" srcOrd="0" destOrd="0" presId="urn:microsoft.com/office/officeart/2005/8/layout/list1"/>
    <dgm:cxn modelId="{F5D66017-A933-4068-9743-559AEDF2DC5A}" type="presOf" srcId="{C7AE87C9-5890-41D9-9F1F-ED7D54705896}" destId="{5937EA7F-3EC0-418D-B396-2DC7AD4B6503}" srcOrd="1" destOrd="0" presId="urn:microsoft.com/office/officeart/2005/8/layout/list1"/>
    <dgm:cxn modelId="{BBD84B4B-E439-4743-9559-9E7B182C8FD8}" srcId="{3012D7EF-4639-4FE8-AA82-09F84DBEA4DA}" destId="{D50B2E3E-F4F5-4E80-9AD5-B705D4385912}" srcOrd="2" destOrd="0" parTransId="{C5B83104-35E4-4F17-B600-DD03BEF95ABC}" sibTransId="{38552326-904A-4154-A9BF-01ADF777C7D0}"/>
    <dgm:cxn modelId="{74D74081-2126-43D3-BBFC-FE6CE90DBF7A}" type="presOf" srcId="{E9200279-A6F1-4B1A-90E5-DEA2CC8588AD}" destId="{086D9B99-C58F-4A73-AA68-5F516713D17C}" srcOrd="0" destOrd="0" presId="urn:microsoft.com/office/officeart/2005/8/layout/list1"/>
    <dgm:cxn modelId="{B1886FA9-9687-4772-AF10-23B302E20EF5}" type="presOf" srcId="{278C2C4E-88B8-4BEC-BEA9-840D969746FE}" destId="{F868FFB3-A347-4A32-A480-60396E9D9855}" srcOrd="0" destOrd="0" presId="urn:microsoft.com/office/officeart/2005/8/layout/list1"/>
    <dgm:cxn modelId="{2CE3B833-463E-4B28-AA5F-EC7B083EC2EF}" type="presParOf" srcId="{591387D2-E562-4A5E-AAB1-FC0D01A3C5C2}" destId="{FB4F7D66-0491-46F9-8BE8-820589738222}" srcOrd="0" destOrd="0" presId="urn:microsoft.com/office/officeart/2005/8/layout/list1"/>
    <dgm:cxn modelId="{FCB1CF99-B1E9-44EC-B8BC-02D7AE849B8E}" type="presParOf" srcId="{FB4F7D66-0491-46F9-8BE8-820589738222}" destId="{C4B8548B-F8EB-4CB5-9F79-2E135E7DC443}" srcOrd="0" destOrd="0" presId="urn:microsoft.com/office/officeart/2005/8/layout/list1"/>
    <dgm:cxn modelId="{BA3F8EBF-A4F8-4F07-BAB3-DDE8AB680C58}" type="presParOf" srcId="{FB4F7D66-0491-46F9-8BE8-820589738222}" destId="{534113E2-7F1B-4B26-8ADD-817C3971C60D}" srcOrd="1" destOrd="0" presId="urn:microsoft.com/office/officeart/2005/8/layout/list1"/>
    <dgm:cxn modelId="{45A1B109-DF62-467B-A2FE-E6285AF62489}" type="presParOf" srcId="{591387D2-E562-4A5E-AAB1-FC0D01A3C5C2}" destId="{03AEE570-CC95-41CC-826B-F6B29D6DEB74}" srcOrd="1" destOrd="0" presId="urn:microsoft.com/office/officeart/2005/8/layout/list1"/>
    <dgm:cxn modelId="{63BBE517-0C68-457E-B537-1435C905D052}" type="presParOf" srcId="{591387D2-E562-4A5E-AAB1-FC0D01A3C5C2}" destId="{69FF6971-6D91-4D92-B875-38511EF66F56}" srcOrd="2" destOrd="0" presId="urn:microsoft.com/office/officeart/2005/8/layout/list1"/>
    <dgm:cxn modelId="{C7608E8B-DBA2-4AB8-8D82-4D5F445E1983}" type="presParOf" srcId="{591387D2-E562-4A5E-AAB1-FC0D01A3C5C2}" destId="{ABBF3ED6-2C7C-449E-92DD-A8A888951874}" srcOrd="3" destOrd="0" presId="urn:microsoft.com/office/officeart/2005/8/layout/list1"/>
    <dgm:cxn modelId="{7BB70549-3B54-496C-A6B9-B16DF3D205EE}" type="presParOf" srcId="{591387D2-E562-4A5E-AAB1-FC0D01A3C5C2}" destId="{8785A314-104E-4BB3-BC98-903E2DFA5119}" srcOrd="4" destOrd="0" presId="urn:microsoft.com/office/officeart/2005/8/layout/list1"/>
    <dgm:cxn modelId="{B3328996-2350-49EC-BD94-36BACD8EA689}" type="presParOf" srcId="{8785A314-104E-4BB3-BC98-903E2DFA5119}" destId="{F868FFB3-A347-4A32-A480-60396E9D9855}" srcOrd="0" destOrd="0" presId="urn:microsoft.com/office/officeart/2005/8/layout/list1"/>
    <dgm:cxn modelId="{995AB2B8-6193-4112-8C98-2A46CDE41EBE}" type="presParOf" srcId="{8785A314-104E-4BB3-BC98-903E2DFA5119}" destId="{8795FCC5-4D97-4944-9046-71457E2C75DD}" srcOrd="1" destOrd="0" presId="urn:microsoft.com/office/officeart/2005/8/layout/list1"/>
    <dgm:cxn modelId="{18842974-8538-4A83-B261-00C6AAE4C67B}" type="presParOf" srcId="{591387D2-E562-4A5E-AAB1-FC0D01A3C5C2}" destId="{0DDB7B67-6EBA-46E7-A052-FF74983ABCF8}" srcOrd="5" destOrd="0" presId="urn:microsoft.com/office/officeart/2005/8/layout/list1"/>
    <dgm:cxn modelId="{2257AA03-BE79-4361-AC5E-750F71C71238}" type="presParOf" srcId="{591387D2-E562-4A5E-AAB1-FC0D01A3C5C2}" destId="{90D3BBA2-48E5-45FB-AD63-AED02B21C151}" srcOrd="6" destOrd="0" presId="urn:microsoft.com/office/officeart/2005/8/layout/list1"/>
    <dgm:cxn modelId="{06E92F36-AC2B-4E1C-8180-B471BA8A313C}" type="presParOf" srcId="{591387D2-E562-4A5E-AAB1-FC0D01A3C5C2}" destId="{377CDB73-59DF-4029-AF94-349DF9B25CB0}" srcOrd="7" destOrd="0" presId="urn:microsoft.com/office/officeart/2005/8/layout/list1"/>
    <dgm:cxn modelId="{A6432A44-E8C9-45F3-8EC0-5DC91E01E946}" type="presParOf" srcId="{591387D2-E562-4A5E-AAB1-FC0D01A3C5C2}" destId="{4B8606B7-76E0-450D-A1C2-9DB53E7D21CB}" srcOrd="8" destOrd="0" presId="urn:microsoft.com/office/officeart/2005/8/layout/list1"/>
    <dgm:cxn modelId="{DE24D4E3-54F5-4AC7-8660-49EC1EEFD480}" type="presParOf" srcId="{4B8606B7-76E0-450D-A1C2-9DB53E7D21CB}" destId="{6FCBC8A4-C32B-484E-86BF-7BD7C566A868}" srcOrd="0" destOrd="0" presId="urn:microsoft.com/office/officeart/2005/8/layout/list1"/>
    <dgm:cxn modelId="{7CF3D466-5DBA-4B69-AAF6-D977CA6BB722}" type="presParOf" srcId="{4B8606B7-76E0-450D-A1C2-9DB53E7D21CB}" destId="{BF4833B9-D051-48A0-8AEA-3F12BC4D05C6}" srcOrd="1" destOrd="0" presId="urn:microsoft.com/office/officeart/2005/8/layout/list1"/>
    <dgm:cxn modelId="{D497EE90-141B-4EF8-BC5D-8452819554DE}" type="presParOf" srcId="{591387D2-E562-4A5E-AAB1-FC0D01A3C5C2}" destId="{2B46FF0E-4EF0-4DA2-BC47-0AC83FF872BF}" srcOrd="9" destOrd="0" presId="urn:microsoft.com/office/officeart/2005/8/layout/list1"/>
    <dgm:cxn modelId="{4237DD3C-58E5-4B24-A825-3C846A750D15}" type="presParOf" srcId="{591387D2-E562-4A5E-AAB1-FC0D01A3C5C2}" destId="{FC108A47-288E-4AF2-BA9A-0922EB626C7B}" srcOrd="10" destOrd="0" presId="urn:microsoft.com/office/officeart/2005/8/layout/list1"/>
    <dgm:cxn modelId="{FC8C3BDB-23F9-48E7-9DF6-E80580F38935}" type="presParOf" srcId="{591387D2-E562-4A5E-AAB1-FC0D01A3C5C2}" destId="{0368440C-01C6-40C7-AB27-122C9AE6C855}" srcOrd="11" destOrd="0" presId="urn:microsoft.com/office/officeart/2005/8/layout/list1"/>
    <dgm:cxn modelId="{CAAC32D7-6103-48FE-94DD-36782D243815}" type="presParOf" srcId="{591387D2-E562-4A5E-AAB1-FC0D01A3C5C2}" destId="{924919C2-6F02-48C7-8040-28A469DBC43E}" srcOrd="12" destOrd="0" presId="urn:microsoft.com/office/officeart/2005/8/layout/list1"/>
    <dgm:cxn modelId="{3491E4F4-BEE6-44A8-8720-0955EDDCA4D8}" type="presParOf" srcId="{924919C2-6F02-48C7-8040-28A469DBC43E}" destId="{008F8742-8031-42E8-AA26-932E18FF5CC0}" srcOrd="0" destOrd="0" presId="urn:microsoft.com/office/officeart/2005/8/layout/list1"/>
    <dgm:cxn modelId="{C350E8D1-F71D-4FBF-860C-7F1A5CAFDF1D}" type="presParOf" srcId="{924919C2-6F02-48C7-8040-28A469DBC43E}" destId="{5937EA7F-3EC0-418D-B396-2DC7AD4B6503}" srcOrd="1" destOrd="0" presId="urn:microsoft.com/office/officeart/2005/8/layout/list1"/>
    <dgm:cxn modelId="{7F31EAE9-491E-4298-A538-A70710E714F3}" type="presParOf" srcId="{591387D2-E562-4A5E-AAB1-FC0D01A3C5C2}" destId="{9F47A72C-7DEF-4059-A7D2-6DDF1C8805DA}" srcOrd="13" destOrd="0" presId="urn:microsoft.com/office/officeart/2005/8/layout/list1"/>
    <dgm:cxn modelId="{E6A74AE2-C36E-484D-BF71-531A0C514E2E}" type="presParOf" srcId="{591387D2-E562-4A5E-AAB1-FC0D01A3C5C2}" destId="{9DEB46AE-DF2B-4CC7-AFCA-27D9742917BE}" srcOrd="14" destOrd="0" presId="urn:microsoft.com/office/officeart/2005/8/layout/list1"/>
    <dgm:cxn modelId="{23415DA8-DF98-45D3-8599-95E7957B5747}" type="presParOf" srcId="{591387D2-E562-4A5E-AAB1-FC0D01A3C5C2}" destId="{0401138A-5399-4119-A6EC-95EA63667AAA}" srcOrd="15" destOrd="0" presId="urn:microsoft.com/office/officeart/2005/8/layout/list1"/>
    <dgm:cxn modelId="{8FF45128-ED8B-4994-AFBA-DB53369B92E6}" type="presParOf" srcId="{591387D2-E562-4A5E-AAB1-FC0D01A3C5C2}" destId="{7C49BD9E-46FD-4E4B-B3DC-5190A9C9A302}" srcOrd="16" destOrd="0" presId="urn:microsoft.com/office/officeart/2005/8/layout/list1"/>
    <dgm:cxn modelId="{397BC85C-348D-4290-9F78-C4C71DBDEA60}" type="presParOf" srcId="{7C49BD9E-46FD-4E4B-B3DC-5190A9C9A302}" destId="{701E84CA-F3B6-4042-BC1C-3E95FFFE24BC}" srcOrd="0" destOrd="0" presId="urn:microsoft.com/office/officeart/2005/8/layout/list1"/>
    <dgm:cxn modelId="{AAD9F250-D32A-4C4F-859E-605010393584}" type="presParOf" srcId="{7C49BD9E-46FD-4E4B-B3DC-5190A9C9A302}" destId="{972B9EC4-5F2C-429A-9367-DDC81F1FFEFE}" srcOrd="1" destOrd="0" presId="urn:microsoft.com/office/officeart/2005/8/layout/list1"/>
    <dgm:cxn modelId="{CF7236E9-9742-41D0-9202-333290BE8A78}" type="presParOf" srcId="{591387D2-E562-4A5E-AAB1-FC0D01A3C5C2}" destId="{5A0D596F-F0AB-436E-B8C5-8276CDBF0570}" srcOrd="17" destOrd="0" presId="urn:microsoft.com/office/officeart/2005/8/layout/list1"/>
    <dgm:cxn modelId="{0681C474-ABAB-46D6-A75A-20FDA5639D79}" type="presParOf" srcId="{591387D2-E562-4A5E-AAB1-FC0D01A3C5C2}" destId="{AD422CDC-67C8-43E7-8B37-AEB1F422AB23}" srcOrd="18" destOrd="0" presId="urn:microsoft.com/office/officeart/2005/8/layout/list1"/>
    <dgm:cxn modelId="{B35C6F56-220D-4922-A7A0-99D1D40BC499}" type="presParOf" srcId="{591387D2-E562-4A5E-AAB1-FC0D01A3C5C2}" destId="{C3299229-C028-4745-BC59-120476BF3E18}" srcOrd="19" destOrd="0" presId="urn:microsoft.com/office/officeart/2005/8/layout/list1"/>
    <dgm:cxn modelId="{B38C4484-42B0-438D-B616-B2D0C4F80AD7}" type="presParOf" srcId="{591387D2-E562-4A5E-AAB1-FC0D01A3C5C2}" destId="{C8A94753-7D69-4BF9-96E8-2A0AA5A7AD08}" srcOrd="20" destOrd="0" presId="urn:microsoft.com/office/officeart/2005/8/layout/list1"/>
    <dgm:cxn modelId="{562C6610-A3CC-4EBD-B696-C31B7883D183}" type="presParOf" srcId="{C8A94753-7D69-4BF9-96E8-2A0AA5A7AD08}" destId="{41C0FBB8-291E-4E2E-878D-D1363DAB2B7E}" srcOrd="0" destOrd="0" presId="urn:microsoft.com/office/officeart/2005/8/layout/list1"/>
    <dgm:cxn modelId="{9AFD4937-E229-4FEB-B74B-2E0B5EE023C9}" type="presParOf" srcId="{C8A94753-7D69-4BF9-96E8-2A0AA5A7AD08}" destId="{C846670D-0656-4E2D-B68C-947B32DE78ED}" srcOrd="1" destOrd="0" presId="urn:microsoft.com/office/officeart/2005/8/layout/list1"/>
    <dgm:cxn modelId="{0EB87D0B-3830-4AD3-8F10-E35FE6E0DCDC}" type="presParOf" srcId="{591387D2-E562-4A5E-AAB1-FC0D01A3C5C2}" destId="{F5AF824C-C0BE-4DAC-81E4-7B37DED71220}" srcOrd="21" destOrd="0" presId="urn:microsoft.com/office/officeart/2005/8/layout/list1"/>
    <dgm:cxn modelId="{30FC91C4-E3C1-40D3-B317-50D1D413A13C}" type="presParOf" srcId="{591387D2-E562-4A5E-AAB1-FC0D01A3C5C2}" destId="{23E3D15B-8FA6-4A34-B4F1-902150BC0538}" srcOrd="22" destOrd="0" presId="urn:microsoft.com/office/officeart/2005/8/layout/list1"/>
    <dgm:cxn modelId="{0B47FC25-7B6B-4BCD-8691-4AC60432DE88}" type="presParOf" srcId="{591387D2-E562-4A5E-AAB1-FC0D01A3C5C2}" destId="{DB58C5E3-F47E-4C46-8E0A-A00D4DB27AC7}" srcOrd="23" destOrd="0" presId="urn:microsoft.com/office/officeart/2005/8/layout/list1"/>
    <dgm:cxn modelId="{DB22725D-CD2B-45D7-AE25-A73EC02B9044}" type="presParOf" srcId="{591387D2-E562-4A5E-AAB1-FC0D01A3C5C2}" destId="{3D0F67AB-577B-47DB-A3A3-C1325489E0CE}" srcOrd="24" destOrd="0" presId="urn:microsoft.com/office/officeart/2005/8/layout/list1"/>
    <dgm:cxn modelId="{57237F75-0500-445F-BD2B-AF00730F8060}" type="presParOf" srcId="{3D0F67AB-577B-47DB-A3A3-C1325489E0CE}" destId="{086D9B99-C58F-4A73-AA68-5F516713D17C}" srcOrd="0" destOrd="0" presId="urn:microsoft.com/office/officeart/2005/8/layout/list1"/>
    <dgm:cxn modelId="{35E1ECDE-0851-445A-A606-A0A85943B80C}" type="presParOf" srcId="{3D0F67AB-577B-47DB-A3A3-C1325489E0CE}" destId="{174D4409-3384-4E73-B91D-CA7E3834383D}" srcOrd="1" destOrd="0" presId="urn:microsoft.com/office/officeart/2005/8/layout/list1"/>
    <dgm:cxn modelId="{2EF5E9DB-5D92-4BC2-A882-C42F3EB0D131}" type="presParOf" srcId="{591387D2-E562-4A5E-AAB1-FC0D01A3C5C2}" destId="{BF1DFD9A-BAF0-436E-AE08-CFCDA22BA996}" srcOrd="25" destOrd="0" presId="urn:microsoft.com/office/officeart/2005/8/layout/list1"/>
    <dgm:cxn modelId="{39CF7D39-395E-4E83-A04B-1E0C6F85A2E4}" type="presParOf" srcId="{591387D2-E562-4A5E-AAB1-FC0D01A3C5C2}" destId="{37ED3B7E-B764-44F1-80C9-338D47009CB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6B0894-D4E6-4ADE-A67E-84CDD9A54C09}" type="doc">
      <dgm:prSet loTypeId="urn:microsoft.com/office/officeart/2005/8/layout/vList6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A84D4563-11D2-40C7-A3A4-4E9A199A27F8}">
      <dgm:prSet phldrT="[Текст]" custT="1"/>
      <dgm:spPr>
        <a:xfrm>
          <a:off x="0" y="0"/>
          <a:ext cx="2336496" cy="1172854"/>
        </a:xfr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0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Овердрафт</a:t>
          </a:r>
          <a:endParaRPr lang="ru-RU" sz="2000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765B8175-C4A8-477C-A688-5B0DD4224E13}" type="parTrans" cxnId="{F2418443-A2C8-4577-8ED2-88445E38708F}">
      <dgm:prSet/>
      <dgm:spPr/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6B7909F-CC2E-4E28-8694-C4CDA0464DB0}" type="sibTrans" cxnId="{F2418443-A2C8-4577-8ED2-88445E38708F}">
      <dgm:prSet/>
      <dgm:spPr/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2BD4B3E-5069-4C15-85E4-3C99FB51DE41}">
      <dgm:prSet phldrT="[Текст]" custT="1"/>
      <dgm:spPr>
        <a:xfrm>
          <a:off x="0" y="1290140"/>
          <a:ext cx="2336496" cy="1172854"/>
        </a:xfr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0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Кредиты </a:t>
          </a:r>
          <a:r>
            <a:rPr lang="ru-RU" sz="2000" dirty="0" err="1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овернайт</a:t>
          </a:r>
          <a:endParaRPr lang="ru-RU" sz="2000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632D425A-604F-4676-93FC-75076CE01435}" type="parTrans" cxnId="{B5044A8E-A41D-4F97-B518-3A4B608D123A}">
      <dgm:prSet/>
      <dgm:spPr/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117D4CD-38B2-4AC6-8ED5-D6A15248803A}" type="sibTrans" cxnId="{B5044A8E-A41D-4F97-B518-3A4B608D123A}">
      <dgm:prSet/>
      <dgm:spPr/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891C49E-CBBA-4E27-8762-D73B3087661F}">
      <dgm:prSet phldrT="[Текст]" custT="1"/>
      <dgm:spPr>
        <a:xfrm>
          <a:off x="0" y="2580280"/>
          <a:ext cx="2336496" cy="1172854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0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Операции РЕПО</a:t>
          </a:r>
          <a:endParaRPr lang="ru-RU" sz="2000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7AA31A8-19DE-4370-8750-763F35150FC6}" type="parTrans" cxnId="{FFD23604-D7ED-4D7A-A1B9-187CEC35CF2D}">
      <dgm:prSet/>
      <dgm:spPr/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A76F37F-0789-4AC9-8876-1C5DFCEE31D4}" type="sibTrans" cxnId="{FFD23604-D7ED-4D7A-A1B9-187CEC35CF2D}">
      <dgm:prSet/>
      <dgm:spPr/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F973584-6F07-4426-8122-981C28960F3D}">
      <dgm:prSet custT="1"/>
      <dgm:spPr>
        <a:xfrm>
          <a:off x="2336496" y="0"/>
          <a:ext cx="3504745" cy="1172854"/>
        </a:xfr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just"/>
          <a:r>
            <a:rPr lang="ru-RU" sz="1400" b="0" i="0" dirty="0" smtClean="0">
              <a:latin typeface="Arial" pitchFamily="34" charset="0"/>
              <a:cs typeface="Arial" pitchFamily="34" charset="0"/>
            </a:rPr>
            <a:t>по корреспондентским счетам на соответствующем счёте учитываются суммы дебетовых (кредитовых) остатков на корреспондентских счетах банков на конец операционного дня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60BDE6F6-99E0-42A5-B54C-8EF3A7A43E81}" type="parTrans" cxnId="{DAE0D304-E5D9-449F-9B68-1089AB2E9035}">
      <dgm:prSet/>
      <dgm:spPr/>
      <dgm:t>
        <a:bodyPr/>
        <a:lstStyle/>
        <a:p>
          <a:endParaRPr lang="ru-RU"/>
        </a:p>
      </dgm:t>
    </dgm:pt>
    <dgm:pt modelId="{4FE40F61-26A2-403D-AF79-51AEBCFCF43F}" type="sibTrans" cxnId="{DAE0D304-E5D9-449F-9B68-1089AB2E9035}">
      <dgm:prSet/>
      <dgm:spPr/>
      <dgm:t>
        <a:bodyPr/>
        <a:lstStyle/>
        <a:p>
          <a:endParaRPr lang="ru-RU"/>
        </a:p>
      </dgm:t>
    </dgm:pt>
    <dgm:pt modelId="{16960D41-1917-4E5F-BE3A-FE1D5BCDE370}">
      <dgm:prSet custT="1"/>
      <dgm:spPr>
        <a:xfrm>
          <a:off x="2336496" y="1290140"/>
          <a:ext cx="3504745" cy="1172854"/>
        </a:xfr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just"/>
          <a:r>
            <a:rPr lang="ru-RU" sz="1400" b="0" i="0" dirty="0" smtClean="0">
              <a:latin typeface="Arial" pitchFamily="34" charset="0"/>
              <a:cs typeface="Arial" pitchFamily="34" charset="0"/>
            </a:rPr>
            <a:t>предоставленные (полученные) другим банкам: они предоставляются другим банкам на срок не более одного операционного дня. Этот вид межбанковского кредита используется для завершения расчётов текущего дня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B8C7F5ED-44A3-433B-9A32-78A509855306}" type="parTrans" cxnId="{46C5A112-CE70-4B8C-BABE-395BCC511B6A}">
      <dgm:prSet/>
      <dgm:spPr/>
      <dgm:t>
        <a:bodyPr/>
        <a:lstStyle/>
        <a:p>
          <a:endParaRPr lang="ru-RU"/>
        </a:p>
      </dgm:t>
    </dgm:pt>
    <dgm:pt modelId="{8DD5BA63-69C1-4DDC-BC2F-641F8B73CE85}" type="sibTrans" cxnId="{46C5A112-CE70-4B8C-BABE-395BCC511B6A}">
      <dgm:prSet/>
      <dgm:spPr/>
      <dgm:t>
        <a:bodyPr/>
        <a:lstStyle/>
        <a:p>
          <a:endParaRPr lang="ru-RU"/>
        </a:p>
      </dgm:t>
    </dgm:pt>
    <dgm:pt modelId="{6593A943-B223-492D-8FEE-5FDE9C6B322E}">
      <dgm:prSet custT="1"/>
      <dgm:spPr>
        <a:xfrm>
          <a:off x="2336496" y="0"/>
          <a:ext cx="3504745" cy="1172854"/>
        </a:xfr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just"/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9B742AB-F385-4251-A3C5-7012B557FE5E}" type="parTrans" cxnId="{0FCB55F2-C707-4D44-A368-AD67BEF2AB9B}">
      <dgm:prSet/>
      <dgm:spPr/>
      <dgm:t>
        <a:bodyPr/>
        <a:lstStyle/>
        <a:p>
          <a:endParaRPr lang="ru-RU"/>
        </a:p>
      </dgm:t>
    </dgm:pt>
    <dgm:pt modelId="{D638EDA4-844A-4B11-BEA0-103DA1041F7A}" type="sibTrans" cxnId="{0FCB55F2-C707-4D44-A368-AD67BEF2AB9B}">
      <dgm:prSet/>
      <dgm:spPr/>
      <dgm:t>
        <a:bodyPr/>
        <a:lstStyle/>
        <a:p>
          <a:endParaRPr lang="ru-RU"/>
        </a:p>
      </dgm:t>
    </dgm:pt>
    <dgm:pt modelId="{439B86E3-E0E2-4524-9703-890F411A4442}">
      <dgm:prSet custT="1"/>
      <dgm:spPr>
        <a:xfrm>
          <a:off x="2336496" y="0"/>
          <a:ext cx="3504745" cy="1172854"/>
        </a:xfr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just"/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9B593A8-3AC6-4BAF-A2E5-ACA50FAD3B39}" type="parTrans" cxnId="{6B54AB38-3EAF-48E1-9D9C-3610BC1ADEE5}">
      <dgm:prSet/>
      <dgm:spPr/>
      <dgm:t>
        <a:bodyPr/>
        <a:lstStyle/>
        <a:p>
          <a:endParaRPr lang="ru-RU"/>
        </a:p>
      </dgm:t>
    </dgm:pt>
    <dgm:pt modelId="{EAF83B6C-B2B6-4AE6-AE65-CD458E31CA03}" type="sibTrans" cxnId="{6B54AB38-3EAF-48E1-9D9C-3610BC1ADEE5}">
      <dgm:prSet/>
      <dgm:spPr/>
      <dgm:t>
        <a:bodyPr/>
        <a:lstStyle/>
        <a:p>
          <a:endParaRPr lang="ru-RU"/>
        </a:p>
      </dgm:t>
    </dgm:pt>
    <dgm:pt modelId="{97730A09-288B-4FF7-946F-059AF05C7CA4}">
      <dgm:prSet custT="1"/>
      <dgm:spPr>
        <a:xfrm>
          <a:off x="2336496" y="2580280"/>
          <a:ext cx="3504745" cy="1172854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just"/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6F05FBE-2EB2-4878-AFB4-1DC6698DD250}" type="parTrans" cxnId="{F72C75A9-1A00-4D13-90AF-5B40CC260DBE}">
      <dgm:prSet/>
      <dgm:spPr/>
      <dgm:t>
        <a:bodyPr/>
        <a:lstStyle/>
        <a:p>
          <a:endParaRPr lang="ru-RU"/>
        </a:p>
      </dgm:t>
    </dgm:pt>
    <dgm:pt modelId="{D2E175F3-4295-494E-86A7-CB4D7B714236}" type="sibTrans" cxnId="{F72C75A9-1A00-4D13-90AF-5B40CC260DBE}">
      <dgm:prSet/>
      <dgm:spPr/>
      <dgm:t>
        <a:bodyPr/>
        <a:lstStyle/>
        <a:p>
          <a:endParaRPr lang="ru-RU"/>
        </a:p>
      </dgm:t>
    </dgm:pt>
    <dgm:pt modelId="{66DEF39F-E29E-4AD8-9533-94691B5FCFCA}">
      <dgm:prSet custT="1"/>
      <dgm:spPr>
        <a:xfrm>
          <a:off x="2336496" y="1290140"/>
          <a:ext cx="3504745" cy="1172854"/>
        </a:xfr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just"/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8322942D-29B8-41FF-B5BB-85FE5B652998}" type="parTrans" cxnId="{D7276CE2-F67E-4D75-9A09-E390AEF47AA8}">
      <dgm:prSet/>
      <dgm:spPr/>
      <dgm:t>
        <a:bodyPr/>
        <a:lstStyle/>
        <a:p>
          <a:endParaRPr lang="ru-RU"/>
        </a:p>
      </dgm:t>
    </dgm:pt>
    <dgm:pt modelId="{E16D429A-4ED3-43F6-8501-7B675158F2B3}" type="sibTrans" cxnId="{D7276CE2-F67E-4D75-9A09-E390AEF47AA8}">
      <dgm:prSet/>
      <dgm:spPr/>
      <dgm:t>
        <a:bodyPr/>
        <a:lstStyle/>
        <a:p>
          <a:endParaRPr lang="ru-RU"/>
        </a:p>
      </dgm:t>
    </dgm:pt>
    <dgm:pt modelId="{9C1F73E3-51D2-407D-80DF-33611D7AFA7A}">
      <dgm:prSet custT="1"/>
      <dgm:spPr>
        <a:xfrm>
          <a:off x="2336496" y="2580280"/>
          <a:ext cx="3504745" cy="1172854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just"/>
          <a:r>
            <a:rPr lang="ru-RU" sz="1400" b="0" i="0" dirty="0" smtClean="0">
              <a:latin typeface="Arial" pitchFamily="34" charset="0"/>
              <a:cs typeface="Arial" pitchFamily="34" charset="0"/>
            </a:rPr>
            <a:t>связаны с покупкой у них ценных бумаг на определённый период с условием их обратного выкупа по заранее обусловленной цене или с условием безотзывной гарантии погашения в случае, если срок операции РЕПО совпадает со сроком погашения ценных бумаг.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BB31149-B6FE-403F-AF5B-19A8A9690665}" type="parTrans" cxnId="{1FCD5FAC-9EDB-4001-9094-3CDB4664EC9B}">
      <dgm:prSet/>
      <dgm:spPr/>
      <dgm:t>
        <a:bodyPr/>
        <a:lstStyle/>
        <a:p>
          <a:endParaRPr lang="ru-RU"/>
        </a:p>
      </dgm:t>
    </dgm:pt>
    <dgm:pt modelId="{B2A6DF81-E035-41C2-A5C9-CD0F96634830}" type="sibTrans" cxnId="{1FCD5FAC-9EDB-4001-9094-3CDB4664EC9B}">
      <dgm:prSet/>
      <dgm:spPr/>
      <dgm:t>
        <a:bodyPr/>
        <a:lstStyle/>
        <a:p>
          <a:endParaRPr lang="ru-RU"/>
        </a:p>
      </dgm:t>
    </dgm:pt>
    <dgm:pt modelId="{8C87F084-7184-4713-B29D-0E34A20C578E}">
      <dgm:prSet custT="1"/>
      <dgm:spPr>
        <a:xfrm>
          <a:off x="2336496" y="2580280"/>
          <a:ext cx="3504745" cy="1172854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just"/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2B0429AF-60FA-40D3-8DB2-20F58F3C8ADB}" type="parTrans" cxnId="{0D2FAE80-560C-4AE2-8E25-8ABB272D7771}">
      <dgm:prSet/>
      <dgm:spPr/>
      <dgm:t>
        <a:bodyPr/>
        <a:lstStyle/>
        <a:p>
          <a:endParaRPr lang="ru-RU"/>
        </a:p>
      </dgm:t>
    </dgm:pt>
    <dgm:pt modelId="{F72F6C7B-5CAE-49EF-85E7-57DBF8DE18D6}" type="sibTrans" cxnId="{0D2FAE80-560C-4AE2-8E25-8ABB272D7771}">
      <dgm:prSet/>
      <dgm:spPr/>
      <dgm:t>
        <a:bodyPr/>
        <a:lstStyle/>
        <a:p>
          <a:endParaRPr lang="ru-RU"/>
        </a:p>
      </dgm:t>
    </dgm:pt>
    <dgm:pt modelId="{B73780E8-7BBE-4E71-B341-C9FAD81E5B12}">
      <dgm:prSet custT="1"/>
      <dgm:spPr>
        <a:xfrm>
          <a:off x="2336496" y="2580280"/>
          <a:ext cx="3504745" cy="1172854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just"/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D29DBC4F-2775-4979-B985-BFC8020446E8}" type="parTrans" cxnId="{17C70B9D-7191-41F7-B85E-84EF4FAC0463}">
      <dgm:prSet/>
      <dgm:spPr/>
      <dgm:t>
        <a:bodyPr/>
        <a:lstStyle/>
        <a:p>
          <a:endParaRPr lang="ru-RU"/>
        </a:p>
      </dgm:t>
    </dgm:pt>
    <dgm:pt modelId="{D968018D-328D-4CEA-AF46-B19F31CFFC1C}" type="sibTrans" cxnId="{17C70B9D-7191-41F7-B85E-84EF4FAC0463}">
      <dgm:prSet/>
      <dgm:spPr/>
      <dgm:t>
        <a:bodyPr/>
        <a:lstStyle/>
        <a:p>
          <a:endParaRPr lang="ru-RU"/>
        </a:p>
      </dgm:t>
    </dgm:pt>
    <dgm:pt modelId="{11EE9573-10E9-4BB7-A08D-20A01FF37D69}">
      <dgm:prSet custT="1"/>
      <dgm:spPr>
        <a:xfrm>
          <a:off x="2336496" y="2580280"/>
          <a:ext cx="3504745" cy="1172854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just"/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0F71A8C7-5F92-42F9-8476-A0011756E6E6}" type="parTrans" cxnId="{D3FC4BD7-11E1-455F-A90B-2D64DD8611D6}">
      <dgm:prSet/>
      <dgm:spPr/>
      <dgm:t>
        <a:bodyPr/>
        <a:lstStyle/>
        <a:p>
          <a:endParaRPr lang="ru-RU"/>
        </a:p>
      </dgm:t>
    </dgm:pt>
    <dgm:pt modelId="{8B386AF5-E2F4-4632-8EBD-D5C6CE00B7EF}" type="sibTrans" cxnId="{D3FC4BD7-11E1-455F-A90B-2D64DD8611D6}">
      <dgm:prSet/>
      <dgm:spPr/>
      <dgm:t>
        <a:bodyPr/>
        <a:lstStyle/>
        <a:p>
          <a:endParaRPr lang="ru-RU"/>
        </a:p>
      </dgm:t>
    </dgm:pt>
    <dgm:pt modelId="{663D5314-4030-41FB-8BAA-543451D195F2}">
      <dgm:prSet custT="1"/>
      <dgm:spPr>
        <a:xfrm>
          <a:off x="2336496" y="2580280"/>
          <a:ext cx="3504745" cy="1172854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just"/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E07B9EF4-B08C-4A57-9A01-2DBD2CAFA6E8}" type="parTrans" cxnId="{782E7B31-2E57-4778-BF4A-27901E0C7AEE}">
      <dgm:prSet/>
      <dgm:spPr/>
      <dgm:t>
        <a:bodyPr/>
        <a:lstStyle/>
        <a:p>
          <a:endParaRPr lang="ru-RU"/>
        </a:p>
      </dgm:t>
    </dgm:pt>
    <dgm:pt modelId="{B012B417-FB24-451B-BBC8-7D7D2CF5EFD7}" type="sibTrans" cxnId="{782E7B31-2E57-4778-BF4A-27901E0C7AEE}">
      <dgm:prSet/>
      <dgm:spPr/>
      <dgm:t>
        <a:bodyPr/>
        <a:lstStyle/>
        <a:p>
          <a:endParaRPr lang="ru-RU"/>
        </a:p>
      </dgm:t>
    </dgm:pt>
    <dgm:pt modelId="{21EF7A39-FEA2-4BA8-A2BD-570B2183309F}" type="pres">
      <dgm:prSet presAssocID="{CD6B0894-D4E6-4ADE-A67E-84CDD9A54C0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0B7624-22F7-4062-8B8F-9667524E2A2A}" type="pres">
      <dgm:prSet presAssocID="{A84D4563-11D2-40C7-A3A4-4E9A199A27F8}" presName="linNode" presStyleCnt="0"/>
      <dgm:spPr/>
      <dgm:t>
        <a:bodyPr/>
        <a:lstStyle/>
        <a:p>
          <a:endParaRPr lang="ru-RU"/>
        </a:p>
      </dgm:t>
    </dgm:pt>
    <dgm:pt modelId="{8E50F03E-19DE-4044-AB39-D9F57ECB991D}" type="pres">
      <dgm:prSet presAssocID="{A84D4563-11D2-40C7-A3A4-4E9A199A27F8}" presName="parentShp" presStyleLbl="node1" presStyleIdx="0" presStyleCnt="3" custScaleY="6983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FA11A60-2F47-4AD3-9975-135E46717DC7}" type="pres">
      <dgm:prSet presAssocID="{A84D4563-11D2-40C7-A3A4-4E9A199A27F8}" presName="childShp" presStyleLbl="bgAccFollowNode1" presStyleIdx="0" presStyleCnt="3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CE3B5265-9BB7-4C5A-87B4-811B3076668B}" type="pres">
      <dgm:prSet presAssocID="{66B7909F-CC2E-4E28-8694-C4CDA0464DB0}" presName="spacing" presStyleCnt="0"/>
      <dgm:spPr/>
      <dgm:t>
        <a:bodyPr/>
        <a:lstStyle/>
        <a:p>
          <a:endParaRPr lang="ru-RU"/>
        </a:p>
      </dgm:t>
    </dgm:pt>
    <dgm:pt modelId="{9DF2D45E-C3C1-4F5C-A8B7-0BBD312A5D79}" type="pres">
      <dgm:prSet presAssocID="{72BD4B3E-5069-4C15-85E4-3C99FB51DE41}" presName="linNode" presStyleCnt="0"/>
      <dgm:spPr/>
      <dgm:t>
        <a:bodyPr/>
        <a:lstStyle/>
        <a:p>
          <a:endParaRPr lang="ru-RU"/>
        </a:p>
      </dgm:t>
    </dgm:pt>
    <dgm:pt modelId="{06222536-24B9-4193-83F6-BB1E2D4502C8}" type="pres">
      <dgm:prSet presAssocID="{72BD4B3E-5069-4C15-85E4-3C99FB51DE41}" presName="parentShp" presStyleLbl="node1" presStyleIdx="1" presStyleCnt="3" custScaleY="696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2BBCCF6-379A-4D09-AA6E-7027E423071E}" type="pres">
      <dgm:prSet presAssocID="{72BD4B3E-5069-4C15-85E4-3C99FB51DE41}" presName="childShp" presStyleLbl="bgAccFollowNode1" presStyleIdx="1" presStyleCnt="3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44761A61-8155-4B4D-AF44-41775325F641}" type="pres">
      <dgm:prSet presAssocID="{4117D4CD-38B2-4AC6-8ED5-D6A15248803A}" presName="spacing" presStyleCnt="0"/>
      <dgm:spPr/>
      <dgm:t>
        <a:bodyPr/>
        <a:lstStyle/>
        <a:p>
          <a:endParaRPr lang="ru-RU"/>
        </a:p>
      </dgm:t>
    </dgm:pt>
    <dgm:pt modelId="{D7BED368-CDCB-4053-B2BD-E227A04148C4}" type="pres">
      <dgm:prSet presAssocID="{4891C49E-CBBA-4E27-8762-D73B3087661F}" presName="linNode" presStyleCnt="0"/>
      <dgm:spPr/>
      <dgm:t>
        <a:bodyPr/>
        <a:lstStyle/>
        <a:p>
          <a:endParaRPr lang="ru-RU"/>
        </a:p>
      </dgm:t>
    </dgm:pt>
    <dgm:pt modelId="{AF5C8FBB-FB91-4959-BBA7-6347023EEBEE}" type="pres">
      <dgm:prSet presAssocID="{4891C49E-CBBA-4E27-8762-D73B3087661F}" presName="parentShp" presStyleLbl="node1" presStyleIdx="2" presStyleCnt="3" custScaleY="79830" custLinFactNeighborY="-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883BD88-DBF4-4CB9-B214-B0B73F967450}" type="pres">
      <dgm:prSet presAssocID="{4891C49E-CBBA-4E27-8762-D73B3087661F}" presName="childShp" presStyleLbl="bgAccFollowNode1" presStyleIdx="2" presStyleCnt="3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ru-RU"/>
        </a:p>
      </dgm:t>
    </dgm:pt>
  </dgm:ptLst>
  <dgm:cxnLst>
    <dgm:cxn modelId="{43CCDC6D-8A8D-49E3-B9AD-48EEC3297A27}" type="presOf" srcId="{16960D41-1917-4E5F-BE3A-FE1D5BCDE370}" destId="{C2BBCCF6-379A-4D09-AA6E-7027E423071E}" srcOrd="0" destOrd="1" presId="urn:microsoft.com/office/officeart/2005/8/layout/vList6"/>
    <dgm:cxn modelId="{DF150E63-1388-4AAA-B70B-EB4F96C453A6}" type="presOf" srcId="{B73780E8-7BBE-4E71-B341-C9FAD81E5B12}" destId="{5883BD88-DBF4-4CB9-B214-B0B73F967450}" srcOrd="0" destOrd="2" presId="urn:microsoft.com/office/officeart/2005/8/layout/vList6"/>
    <dgm:cxn modelId="{287CF469-9F22-4570-9A70-467D267C4045}" type="presOf" srcId="{CD6B0894-D4E6-4ADE-A67E-84CDD9A54C09}" destId="{21EF7A39-FEA2-4BA8-A2BD-570B2183309F}" srcOrd="0" destOrd="0" presId="urn:microsoft.com/office/officeart/2005/8/layout/vList6"/>
    <dgm:cxn modelId="{D390E4F5-59AA-4F9E-B018-D669A83B4132}" type="presOf" srcId="{97730A09-288B-4FF7-946F-059AF05C7CA4}" destId="{5883BD88-DBF4-4CB9-B214-B0B73F967450}" srcOrd="0" destOrd="0" presId="urn:microsoft.com/office/officeart/2005/8/layout/vList6"/>
    <dgm:cxn modelId="{07E342E9-F4D7-4BC3-AB6F-26F2BEB59638}" type="presOf" srcId="{439B86E3-E0E2-4524-9703-890F411A4442}" destId="{BFA11A60-2F47-4AD3-9975-135E46717DC7}" srcOrd="0" destOrd="1" presId="urn:microsoft.com/office/officeart/2005/8/layout/vList6"/>
    <dgm:cxn modelId="{782E7B31-2E57-4778-BF4A-27901E0C7AEE}" srcId="{4891C49E-CBBA-4E27-8762-D73B3087661F}" destId="{663D5314-4030-41FB-8BAA-543451D195F2}" srcOrd="4" destOrd="0" parTransId="{E07B9EF4-B08C-4A57-9A01-2DBD2CAFA6E8}" sibTransId="{B012B417-FB24-451B-BBC8-7D7D2CF5EFD7}"/>
    <dgm:cxn modelId="{0D2FAE80-560C-4AE2-8E25-8ABB272D7771}" srcId="{4891C49E-CBBA-4E27-8762-D73B3087661F}" destId="{8C87F084-7184-4713-B29D-0E34A20C578E}" srcOrd="5" destOrd="0" parTransId="{2B0429AF-60FA-40D3-8DB2-20F58F3C8ADB}" sibTransId="{F72F6C7B-5CAE-49EF-85E7-57DBF8DE18D6}"/>
    <dgm:cxn modelId="{3AE444CB-D7A6-45CC-AA12-85893C7DC2D5}" type="presOf" srcId="{4891C49E-CBBA-4E27-8762-D73B3087661F}" destId="{AF5C8FBB-FB91-4959-BBA7-6347023EEBEE}" srcOrd="0" destOrd="0" presId="urn:microsoft.com/office/officeart/2005/8/layout/vList6"/>
    <dgm:cxn modelId="{30734E2D-E7D8-4B78-9057-7A1DF7E3D6D4}" type="presOf" srcId="{663D5314-4030-41FB-8BAA-543451D195F2}" destId="{5883BD88-DBF4-4CB9-B214-B0B73F967450}" srcOrd="0" destOrd="4" presId="urn:microsoft.com/office/officeart/2005/8/layout/vList6"/>
    <dgm:cxn modelId="{F72C75A9-1A00-4D13-90AF-5B40CC260DBE}" srcId="{4891C49E-CBBA-4E27-8762-D73B3087661F}" destId="{97730A09-288B-4FF7-946F-059AF05C7CA4}" srcOrd="0" destOrd="0" parTransId="{36F05FBE-2EB2-4878-AFB4-1DC6698DD250}" sibTransId="{D2E175F3-4295-494E-86A7-CB4D7B714236}"/>
    <dgm:cxn modelId="{1FCD5FAC-9EDB-4001-9094-3CDB4664EC9B}" srcId="{4891C49E-CBBA-4E27-8762-D73B3087661F}" destId="{9C1F73E3-51D2-407D-80DF-33611D7AFA7A}" srcOrd="1" destOrd="0" parTransId="{ABB31149-B6FE-403F-AF5B-19A8A9690665}" sibTransId="{B2A6DF81-E035-41C2-A5C9-CD0F96634830}"/>
    <dgm:cxn modelId="{46C5A112-CE70-4B8C-BABE-395BCC511B6A}" srcId="{72BD4B3E-5069-4C15-85E4-3C99FB51DE41}" destId="{16960D41-1917-4E5F-BE3A-FE1D5BCDE370}" srcOrd="1" destOrd="0" parTransId="{B8C7F5ED-44A3-433B-9A32-78A509855306}" sibTransId="{8DD5BA63-69C1-4DDC-BC2F-641F8B73CE85}"/>
    <dgm:cxn modelId="{D3FC4BD7-11E1-455F-A90B-2D64DD8611D6}" srcId="{4891C49E-CBBA-4E27-8762-D73B3087661F}" destId="{11EE9573-10E9-4BB7-A08D-20A01FF37D69}" srcOrd="3" destOrd="0" parTransId="{0F71A8C7-5F92-42F9-8476-A0011756E6E6}" sibTransId="{8B386AF5-E2F4-4632-8EBD-D5C6CE00B7EF}"/>
    <dgm:cxn modelId="{4BB93C3B-33E6-46D8-86FB-2F3048240E2B}" type="presOf" srcId="{6593A943-B223-492D-8FEE-5FDE9C6B322E}" destId="{BFA11A60-2F47-4AD3-9975-135E46717DC7}" srcOrd="0" destOrd="0" presId="urn:microsoft.com/office/officeart/2005/8/layout/vList6"/>
    <dgm:cxn modelId="{5C7424A2-7EC4-4DCE-AB66-F1066AFE66CC}" type="presOf" srcId="{11EE9573-10E9-4BB7-A08D-20A01FF37D69}" destId="{5883BD88-DBF4-4CB9-B214-B0B73F967450}" srcOrd="0" destOrd="3" presId="urn:microsoft.com/office/officeart/2005/8/layout/vList6"/>
    <dgm:cxn modelId="{0FCB55F2-C707-4D44-A368-AD67BEF2AB9B}" srcId="{A84D4563-11D2-40C7-A3A4-4E9A199A27F8}" destId="{6593A943-B223-492D-8FEE-5FDE9C6B322E}" srcOrd="0" destOrd="0" parTransId="{59B742AB-F385-4251-A3C5-7012B557FE5E}" sibTransId="{D638EDA4-844A-4B11-BEA0-103DA1041F7A}"/>
    <dgm:cxn modelId="{D481176E-ED60-4289-9304-E64D23D552F3}" type="presOf" srcId="{9C1F73E3-51D2-407D-80DF-33611D7AFA7A}" destId="{5883BD88-DBF4-4CB9-B214-B0B73F967450}" srcOrd="0" destOrd="1" presId="urn:microsoft.com/office/officeart/2005/8/layout/vList6"/>
    <dgm:cxn modelId="{6B54AB38-3EAF-48E1-9D9C-3610BC1ADEE5}" srcId="{A84D4563-11D2-40C7-A3A4-4E9A199A27F8}" destId="{439B86E3-E0E2-4524-9703-890F411A4442}" srcOrd="1" destOrd="0" parTransId="{49B593A8-3AC6-4BAF-A2E5-ACA50FAD3B39}" sibTransId="{EAF83B6C-B2B6-4AE6-AE65-CD458E31CA03}"/>
    <dgm:cxn modelId="{13365C82-FD95-49DB-B63A-85C72E79F411}" type="presOf" srcId="{66DEF39F-E29E-4AD8-9533-94691B5FCFCA}" destId="{C2BBCCF6-379A-4D09-AA6E-7027E423071E}" srcOrd="0" destOrd="0" presId="urn:microsoft.com/office/officeart/2005/8/layout/vList6"/>
    <dgm:cxn modelId="{F2418443-A2C8-4577-8ED2-88445E38708F}" srcId="{CD6B0894-D4E6-4ADE-A67E-84CDD9A54C09}" destId="{A84D4563-11D2-40C7-A3A4-4E9A199A27F8}" srcOrd="0" destOrd="0" parTransId="{765B8175-C4A8-477C-A688-5B0DD4224E13}" sibTransId="{66B7909F-CC2E-4E28-8694-C4CDA0464DB0}"/>
    <dgm:cxn modelId="{17C70B9D-7191-41F7-B85E-84EF4FAC0463}" srcId="{4891C49E-CBBA-4E27-8762-D73B3087661F}" destId="{B73780E8-7BBE-4E71-B341-C9FAD81E5B12}" srcOrd="2" destOrd="0" parTransId="{D29DBC4F-2775-4979-B985-BFC8020446E8}" sibTransId="{D968018D-328D-4CEA-AF46-B19F31CFFC1C}"/>
    <dgm:cxn modelId="{7E0089B0-6EA4-430E-A0AB-D84AB492BCBB}" type="presOf" srcId="{72BD4B3E-5069-4C15-85E4-3C99FB51DE41}" destId="{06222536-24B9-4193-83F6-BB1E2D4502C8}" srcOrd="0" destOrd="0" presId="urn:microsoft.com/office/officeart/2005/8/layout/vList6"/>
    <dgm:cxn modelId="{4414368B-7EC1-43B5-AF51-D27D51F29B6C}" type="presOf" srcId="{8C87F084-7184-4713-B29D-0E34A20C578E}" destId="{5883BD88-DBF4-4CB9-B214-B0B73F967450}" srcOrd="0" destOrd="5" presId="urn:microsoft.com/office/officeart/2005/8/layout/vList6"/>
    <dgm:cxn modelId="{D7276CE2-F67E-4D75-9A09-E390AEF47AA8}" srcId="{72BD4B3E-5069-4C15-85E4-3C99FB51DE41}" destId="{66DEF39F-E29E-4AD8-9533-94691B5FCFCA}" srcOrd="0" destOrd="0" parTransId="{8322942D-29B8-41FF-B5BB-85FE5B652998}" sibTransId="{E16D429A-4ED3-43F6-8501-7B675158F2B3}"/>
    <dgm:cxn modelId="{B5044A8E-A41D-4F97-B518-3A4B608D123A}" srcId="{CD6B0894-D4E6-4ADE-A67E-84CDD9A54C09}" destId="{72BD4B3E-5069-4C15-85E4-3C99FB51DE41}" srcOrd="1" destOrd="0" parTransId="{632D425A-604F-4676-93FC-75076CE01435}" sibTransId="{4117D4CD-38B2-4AC6-8ED5-D6A15248803A}"/>
    <dgm:cxn modelId="{DF0791E1-7231-4885-82A4-E040CA6F16C8}" type="presOf" srcId="{A84D4563-11D2-40C7-A3A4-4E9A199A27F8}" destId="{8E50F03E-19DE-4044-AB39-D9F57ECB991D}" srcOrd="0" destOrd="0" presId="urn:microsoft.com/office/officeart/2005/8/layout/vList6"/>
    <dgm:cxn modelId="{DAE0D304-E5D9-449F-9B68-1089AB2E9035}" srcId="{A84D4563-11D2-40C7-A3A4-4E9A199A27F8}" destId="{DF973584-6F07-4426-8122-981C28960F3D}" srcOrd="2" destOrd="0" parTransId="{60BDE6F6-99E0-42A5-B54C-8EF3A7A43E81}" sibTransId="{4FE40F61-26A2-403D-AF79-51AEBCFCF43F}"/>
    <dgm:cxn modelId="{FFD23604-D7ED-4D7A-A1B9-187CEC35CF2D}" srcId="{CD6B0894-D4E6-4ADE-A67E-84CDD9A54C09}" destId="{4891C49E-CBBA-4E27-8762-D73B3087661F}" srcOrd="2" destOrd="0" parTransId="{A7AA31A8-19DE-4370-8750-763F35150FC6}" sibTransId="{7A76F37F-0789-4AC9-8876-1C5DFCEE31D4}"/>
    <dgm:cxn modelId="{6A844B38-0D6D-42C5-BD82-23D97AE19004}" type="presOf" srcId="{DF973584-6F07-4426-8122-981C28960F3D}" destId="{BFA11A60-2F47-4AD3-9975-135E46717DC7}" srcOrd="0" destOrd="2" presId="urn:microsoft.com/office/officeart/2005/8/layout/vList6"/>
    <dgm:cxn modelId="{65E3A39E-9A49-42DC-872C-CAD0FEC3B3C8}" type="presParOf" srcId="{21EF7A39-FEA2-4BA8-A2BD-570B2183309F}" destId="{4E0B7624-22F7-4062-8B8F-9667524E2A2A}" srcOrd="0" destOrd="0" presId="urn:microsoft.com/office/officeart/2005/8/layout/vList6"/>
    <dgm:cxn modelId="{2CDE3B46-50EA-44C3-9B4B-DCA9D9BECF1E}" type="presParOf" srcId="{4E0B7624-22F7-4062-8B8F-9667524E2A2A}" destId="{8E50F03E-19DE-4044-AB39-D9F57ECB991D}" srcOrd="0" destOrd="0" presId="urn:microsoft.com/office/officeart/2005/8/layout/vList6"/>
    <dgm:cxn modelId="{32156FE5-E32A-49F7-8E2E-D4D457AD64F3}" type="presParOf" srcId="{4E0B7624-22F7-4062-8B8F-9667524E2A2A}" destId="{BFA11A60-2F47-4AD3-9975-135E46717DC7}" srcOrd="1" destOrd="0" presId="urn:microsoft.com/office/officeart/2005/8/layout/vList6"/>
    <dgm:cxn modelId="{ABBA3A42-FB5E-4032-9704-CE528612E964}" type="presParOf" srcId="{21EF7A39-FEA2-4BA8-A2BD-570B2183309F}" destId="{CE3B5265-9BB7-4C5A-87B4-811B3076668B}" srcOrd="1" destOrd="0" presId="urn:microsoft.com/office/officeart/2005/8/layout/vList6"/>
    <dgm:cxn modelId="{575A59F8-80E5-4ABE-820A-709FF607731A}" type="presParOf" srcId="{21EF7A39-FEA2-4BA8-A2BD-570B2183309F}" destId="{9DF2D45E-C3C1-4F5C-A8B7-0BBD312A5D79}" srcOrd="2" destOrd="0" presId="urn:microsoft.com/office/officeart/2005/8/layout/vList6"/>
    <dgm:cxn modelId="{965BE5DD-78A4-4A49-B66C-3519DA6D1F78}" type="presParOf" srcId="{9DF2D45E-C3C1-4F5C-A8B7-0BBD312A5D79}" destId="{06222536-24B9-4193-83F6-BB1E2D4502C8}" srcOrd="0" destOrd="0" presId="urn:microsoft.com/office/officeart/2005/8/layout/vList6"/>
    <dgm:cxn modelId="{96F94D51-7637-49FD-A57B-8A88B50831DD}" type="presParOf" srcId="{9DF2D45E-C3C1-4F5C-A8B7-0BBD312A5D79}" destId="{C2BBCCF6-379A-4D09-AA6E-7027E423071E}" srcOrd="1" destOrd="0" presId="urn:microsoft.com/office/officeart/2005/8/layout/vList6"/>
    <dgm:cxn modelId="{A2103173-841F-4A20-B013-5631A4CE9E3D}" type="presParOf" srcId="{21EF7A39-FEA2-4BA8-A2BD-570B2183309F}" destId="{44761A61-8155-4B4D-AF44-41775325F641}" srcOrd="3" destOrd="0" presId="urn:microsoft.com/office/officeart/2005/8/layout/vList6"/>
    <dgm:cxn modelId="{8128766D-1C3A-4DDC-97D3-5E4F1754C937}" type="presParOf" srcId="{21EF7A39-FEA2-4BA8-A2BD-570B2183309F}" destId="{D7BED368-CDCB-4053-B2BD-E227A04148C4}" srcOrd="4" destOrd="0" presId="urn:microsoft.com/office/officeart/2005/8/layout/vList6"/>
    <dgm:cxn modelId="{4CB6027B-AA8E-44CD-B58B-293C4B80F872}" type="presParOf" srcId="{D7BED368-CDCB-4053-B2BD-E227A04148C4}" destId="{AF5C8FBB-FB91-4959-BBA7-6347023EEBEE}" srcOrd="0" destOrd="0" presId="urn:microsoft.com/office/officeart/2005/8/layout/vList6"/>
    <dgm:cxn modelId="{EACBEEF7-2642-4ADC-92DB-0989FCBFE03A}" type="presParOf" srcId="{D7BED368-CDCB-4053-B2BD-E227A04148C4}" destId="{5883BD88-DBF4-4CB9-B214-B0B73F96745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6B0894-D4E6-4ADE-A67E-84CDD9A54C09}" type="doc">
      <dgm:prSet loTypeId="urn:microsoft.com/office/officeart/2005/8/layout/vList6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A84D4563-11D2-40C7-A3A4-4E9A199A27F8}">
      <dgm:prSet phldrT="[Текст]" custT="1"/>
      <dgm:spPr>
        <a:xfrm>
          <a:off x="0" y="0"/>
          <a:ext cx="2336496" cy="1172854"/>
        </a:xfr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0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заемные соглашения</a:t>
          </a:r>
          <a:endParaRPr lang="ru-RU" sz="20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765B8175-C4A8-477C-A688-5B0DD4224E13}" type="parTrans" cxnId="{F2418443-A2C8-4577-8ED2-88445E38708F}">
      <dgm:prSet/>
      <dgm:spPr/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6B7909F-CC2E-4E28-8694-C4CDA0464DB0}" type="sibTrans" cxnId="{F2418443-A2C8-4577-8ED2-88445E38708F}">
      <dgm:prSet/>
      <dgm:spPr/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2BD4B3E-5069-4C15-85E4-3C99FB51DE41}">
      <dgm:prSet phldrT="[Текст]" custT="1"/>
      <dgm:spPr>
        <a:xfrm>
          <a:off x="0" y="1290140"/>
          <a:ext cx="2336496" cy="1172854"/>
        </a:xfr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0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ценные бумаги</a:t>
          </a:r>
        </a:p>
      </dgm:t>
    </dgm:pt>
    <dgm:pt modelId="{632D425A-604F-4676-93FC-75076CE01435}" type="parTrans" cxnId="{B5044A8E-A41D-4F97-B518-3A4B608D123A}">
      <dgm:prSet/>
      <dgm:spPr/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117D4CD-38B2-4AC6-8ED5-D6A15248803A}" type="sibTrans" cxnId="{B5044A8E-A41D-4F97-B518-3A4B608D123A}">
      <dgm:prSet/>
      <dgm:spPr/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891C49E-CBBA-4E27-8762-D73B3087661F}">
      <dgm:prSet phldrT="[Текст]" custT="1"/>
      <dgm:spPr>
        <a:xfrm>
          <a:off x="0" y="2580280"/>
          <a:ext cx="2336496" cy="1172854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0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валютные ценности</a:t>
          </a:r>
        </a:p>
      </dgm:t>
    </dgm:pt>
    <dgm:pt modelId="{A7AA31A8-19DE-4370-8750-763F35150FC6}" type="parTrans" cxnId="{FFD23604-D7ED-4D7A-A1B9-187CEC35CF2D}">
      <dgm:prSet/>
      <dgm:spPr/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A76F37F-0789-4AC9-8876-1C5DFCEE31D4}" type="sibTrans" cxnId="{FFD23604-D7ED-4D7A-A1B9-187CEC35CF2D}">
      <dgm:prSet/>
      <dgm:spPr/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6960D41-1917-4E5F-BE3A-FE1D5BCDE370}">
      <dgm:prSet custT="1"/>
      <dgm:spPr>
        <a:xfrm>
          <a:off x="2336496" y="1290140"/>
          <a:ext cx="3504745" cy="1172854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just"/>
          <a:r>
            <a:rPr lang="ru-RU" sz="2000" dirty="0">
              <a:latin typeface="Arial" pitchFamily="34" charset="0"/>
              <a:cs typeface="Arial" pitchFamily="34" charset="0"/>
            </a:rPr>
            <a:t>ими реализуются преимущественно прямые отношения между покупателями и продавцами денег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B8C7F5ED-44A3-433B-9A32-78A509855306}" type="parTrans" cxnId="{46C5A112-CE70-4B8C-BABE-395BCC511B6A}">
      <dgm:prSet/>
      <dgm:spPr/>
      <dgm:t>
        <a:bodyPr/>
        <a:lstStyle/>
        <a:p>
          <a:endParaRPr lang="ru-RU"/>
        </a:p>
      </dgm:t>
    </dgm:pt>
    <dgm:pt modelId="{8DD5BA63-69C1-4DDC-BC2F-641F8B73CE85}" type="sibTrans" cxnId="{46C5A112-CE70-4B8C-BABE-395BCC511B6A}">
      <dgm:prSet/>
      <dgm:spPr/>
      <dgm:t>
        <a:bodyPr/>
        <a:lstStyle/>
        <a:p>
          <a:endParaRPr lang="ru-RU"/>
        </a:p>
      </dgm:t>
    </dgm:pt>
    <dgm:pt modelId="{6593A943-B223-492D-8FEE-5FDE9C6B322E}">
      <dgm:prSet custT="1"/>
      <dgm:spPr>
        <a:xfrm>
          <a:off x="2336496" y="0"/>
          <a:ext cx="3504745" cy="1172854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just"/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59B742AB-F385-4251-A3C5-7012B557FE5E}" type="parTrans" cxnId="{0FCB55F2-C707-4D44-A368-AD67BEF2AB9B}">
      <dgm:prSet/>
      <dgm:spPr/>
      <dgm:t>
        <a:bodyPr/>
        <a:lstStyle/>
        <a:p>
          <a:endParaRPr lang="ru-RU"/>
        </a:p>
      </dgm:t>
    </dgm:pt>
    <dgm:pt modelId="{D638EDA4-844A-4B11-BEA0-103DA1041F7A}" type="sibTrans" cxnId="{0FCB55F2-C707-4D44-A368-AD67BEF2AB9B}">
      <dgm:prSet/>
      <dgm:spPr/>
      <dgm:t>
        <a:bodyPr/>
        <a:lstStyle/>
        <a:p>
          <a:endParaRPr lang="ru-RU"/>
        </a:p>
      </dgm:t>
    </dgm:pt>
    <dgm:pt modelId="{439B86E3-E0E2-4524-9703-890F411A4442}">
      <dgm:prSet custT="1"/>
      <dgm:spPr>
        <a:xfrm>
          <a:off x="2336496" y="0"/>
          <a:ext cx="3504745" cy="1172854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just"/>
          <a:r>
            <a:rPr lang="ru-RU" sz="2000" dirty="0" smtClean="0">
              <a:latin typeface="Arial" pitchFamily="34" charset="0"/>
              <a:cs typeface="Arial" pitchFamily="34" charset="0"/>
            </a:rPr>
            <a:t>ими оформляются отношения между банками и клиентами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49B593A8-3AC6-4BAF-A2E5-ACA50FAD3B39}" type="parTrans" cxnId="{6B54AB38-3EAF-48E1-9D9C-3610BC1ADEE5}">
      <dgm:prSet/>
      <dgm:spPr/>
      <dgm:t>
        <a:bodyPr/>
        <a:lstStyle/>
        <a:p>
          <a:endParaRPr lang="ru-RU"/>
        </a:p>
      </dgm:t>
    </dgm:pt>
    <dgm:pt modelId="{EAF83B6C-B2B6-4AE6-AE65-CD458E31CA03}" type="sibTrans" cxnId="{6B54AB38-3EAF-48E1-9D9C-3610BC1ADEE5}">
      <dgm:prSet/>
      <dgm:spPr/>
      <dgm:t>
        <a:bodyPr/>
        <a:lstStyle/>
        <a:p>
          <a:endParaRPr lang="ru-RU"/>
        </a:p>
      </dgm:t>
    </dgm:pt>
    <dgm:pt modelId="{97730A09-288B-4FF7-946F-059AF05C7CA4}">
      <dgm:prSet custT="1"/>
      <dgm:spPr>
        <a:xfrm>
          <a:off x="2336496" y="2580280"/>
          <a:ext cx="3504745" cy="1172854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just"/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36F05FBE-2EB2-4878-AFB4-1DC6698DD250}" type="parTrans" cxnId="{F72C75A9-1A00-4D13-90AF-5B40CC260DBE}">
      <dgm:prSet/>
      <dgm:spPr/>
      <dgm:t>
        <a:bodyPr/>
        <a:lstStyle/>
        <a:p>
          <a:endParaRPr lang="ru-RU"/>
        </a:p>
      </dgm:t>
    </dgm:pt>
    <dgm:pt modelId="{D2E175F3-4295-494E-86A7-CB4D7B714236}" type="sibTrans" cxnId="{F72C75A9-1A00-4D13-90AF-5B40CC260DBE}">
      <dgm:prSet/>
      <dgm:spPr/>
      <dgm:t>
        <a:bodyPr/>
        <a:lstStyle/>
        <a:p>
          <a:endParaRPr lang="ru-RU"/>
        </a:p>
      </dgm:t>
    </dgm:pt>
    <dgm:pt modelId="{66DEF39F-E29E-4AD8-9533-94691B5FCFCA}">
      <dgm:prSet custT="1"/>
      <dgm:spPr>
        <a:xfrm>
          <a:off x="2336496" y="1290140"/>
          <a:ext cx="3504745" cy="1172854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just"/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8322942D-29B8-41FF-B5BB-85FE5B652998}" type="parTrans" cxnId="{D7276CE2-F67E-4D75-9A09-E390AEF47AA8}">
      <dgm:prSet/>
      <dgm:spPr/>
      <dgm:t>
        <a:bodyPr/>
        <a:lstStyle/>
        <a:p>
          <a:endParaRPr lang="ru-RU"/>
        </a:p>
      </dgm:t>
    </dgm:pt>
    <dgm:pt modelId="{E16D429A-4ED3-43F6-8501-7B675158F2B3}" type="sibTrans" cxnId="{D7276CE2-F67E-4D75-9A09-E390AEF47AA8}">
      <dgm:prSet/>
      <dgm:spPr/>
      <dgm:t>
        <a:bodyPr/>
        <a:lstStyle/>
        <a:p>
          <a:endParaRPr lang="ru-RU"/>
        </a:p>
      </dgm:t>
    </dgm:pt>
    <dgm:pt modelId="{9C1F73E3-51D2-407D-80DF-33611D7AFA7A}">
      <dgm:prSet custT="1"/>
      <dgm:spPr>
        <a:xfrm>
          <a:off x="2336496" y="2580280"/>
          <a:ext cx="3504745" cy="1172854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just"/>
          <a:r>
            <a:rPr lang="ru-R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отношения между владельцами двух разных валют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BB31149-B6FE-403F-AF5B-19A8A9690665}" type="parTrans" cxnId="{1FCD5FAC-9EDB-4001-9094-3CDB4664EC9B}">
      <dgm:prSet/>
      <dgm:spPr/>
      <dgm:t>
        <a:bodyPr/>
        <a:lstStyle/>
        <a:p>
          <a:endParaRPr lang="ru-RU"/>
        </a:p>
      </dgm:t>
    </dgm:pt>
    <dgm:pt modelId="{B2A6DF81-E035-41C2-A5C9-CD0F96634830}" type="sibTrans" cxnId="{1FCD5FAC-9EDB-4001-9094-3CDB4664EC9B}">
      <dgm:prSet/>
      <dgm:spPr/>
      <dgm:t>
        <a:bodyPr/>
        <a:lstStyle/>
        <a:p>
          <a:endParaRPr lang="ru-RU"/>
        </a:p>
      </dgm:t>
    </dgm:pt>
    <dgm:pt modelId="{2217DE6C-6C42-4343-B93F-01A98E4B467A}">
      <dgm:prSet custT="1"/>
      <dgm:spPr>
        <a:xfrm>
          <a:off x="2336496" y="0"/>
          <a:ext cx="3504745" cy="1172854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just"/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56314E6C-0E5E-4821-BA2D-49091B8DD3C8}" type="parTrans" cxnId="{268F9AAB-F387-49DC-BBE0-1EFFDDC3F640}">
      <dgm:prSet/>
      <dgm:spPr/>
      <dgm:t>
        <a:bodyPr/>
        <a:lstStyle/>
        <a:p>
          <a:endParaRPr lang="ru-RU"/>
        </a:p>
      </dgm:t>
    </dgm:pt>
    <dgm:pt modelId="{75FB9CBA-C80A-40DD-B70B-E92FEF4875B6}" type="sibTrans" cxnId="{268F9AAB-F387-49DC-BBE0-1EFFDDC3F640}">
      <dgm:prSet/>
      <dgm:spPr/>
      <dgm:t>
        <a:bodyPr/>
        <a:lstStyle/>
        <a:p>
          <a:endParaRPr lang="ru-RU"/>
        </a:p>
      </dgm:t>
    </dgm:pt>
    <dgm:pt modelId="{21EF7A39-FEA2-4BA8-A2BD-570B2183309F}" type="pres">
      <dgm:prSet presAssocID="{CD6B0894-D4E6-4ADE-A67E-84CDD9A54C0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0B7624-22F7-4062-8B8F-9667524E2A2A}" type="pres">
      <dgm:prSet presAssocID="{A84D4563-11D2-40C7-A3A4-4E9A199A27F8}" presName="linNode" presStyleCnt="0"/>
      <dgm:spPr/>
      <dgm:t>
        <a:bodyPr/>
        <a:lstStyle/>
        <a:p>
          <a:endParaRPr lang="ru-RU"/>
        </a:p>
      </dgm:t>
    </dgm:pt>
    <dgm:pt modelId="{8E50F03E-19DE-4044-AB39-D9F57ECB991D}" type="pres">
      <dgm:prSet presAssocID="{A84D4563-11D2-40C7-A3A4-4E9A199A27F8}" presName="parentShp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FA11A60-2F47-4AD3-9975-135E46717DC7}" type="pres">
      <dgm:prSet presAssocID="{A84D4563-11D2-40C7-A3A4-4E9A199A27F8}" presName="childShp" presStyleLbl="bgAccFollowNode1" presStyleIdx="0" presStyleCnt="3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CE3B5265-9BB7-4C5A-87B4-811B3076668B}" type="pres">
      <dgm:prSet presAssocID="{66B7909F-CC2E-4E28-8694-C4CDA0464DB0}" presName="spacing" presStyleCnt="0"/>
      <dgm:spPr/>
      <dgm:t>
        <a:bodyPr/>
        <a:lstStyle/>
        <a:p>
          <a:endParaRPr lang="ru-RU"/>
        </a:p>
      </dgm:t>
    </dgm:pt>
    <dgm:pt modelId="{9DF2D45E-C3C1-4F5C-A8B7-0BBD312A5D79}" type="pres">
      <dgm:prSet presAssocID="{72BD4B3E-5069-4C15-85E4-3C99FB51DE41}" presName="linNode" presStyleCnt="0"/>
      <dgm:spPr/>
      <dgm:t>
        <a:bodyPr/>
        <a:lstStyle/>
        <a:p>
          <a:endParaRPr lang="ru-RU"/>
        </a:p>
      </dgm:t>
    </dgm:pt>
    <dgm:pt modelId="{06222536-24B9-4193-83F6-BB1E2D4502C8}" type="pres">
      <dgm:prSet presAssocID="{72BD4B3E-5069-4C15-85E4-3C99FB51DE41}" presName="parentShp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2BBCCF6-379A-4D09-AA6E-7027E423071E}" type="pres">
      <dgm:prSet presAssocID="{72BD4B3E-5069-4C15-85E4-3C99FB51DE41}" presName="childShp" presStyleLbl="bgAccFollowNode1" presStyleIdx="1" presStyleCnt="3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44761A61-8155-4B4D-AF44-41775325F641}" type="pres">
      <dgm:prSet presAssocID="{4117D4CD-38B2-4AC6-8ED5-D6A15248803A}" presName="spacing" presStyleCnt="0"/>
      <dgm:spPr/>
      <dgm:t>
        <a:bodyPr/>
        <a:lstStyle/>
        <a:p>
          <a:endParaRPr lang="ru-RU"/>
        </a:p>
      </dgm:t>
    </dgm:pt>
    <dgm:pt modelId="{D7BED368-CDCB-4053-B2BD-E227A04148C4}" type="pres">
      <dgm:prSet presAssocID="{4891C49E-CBBA-4E27-8762-D73B3087661F}" presName="linNode" presStyleCnt="0"/>
      <dgm:spPr/>
      <dgm:t>
        <a:bodyPr/>
        <a:lstStyle/>
        <a:p>
          <a:endParaRPr lang="ru-RU"/>
        </a:p>
      </dgm:t>
    </dgm:pt>
    <dgm:pt modelId="{AF5C8FBB-FB91-4959-BBA7-6347023EEBEE}" type="pres">
      <dgm:prSet presAssocID="{4891C49E-CBBA-4E27-8762-D73B3087661F}" presName="parentShp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883BD88-DBF4-4CB9-B214-B0B73F967450}" type="pres">
      <dgm:prSet presAssocID="{4891C49E-CBBA-4E27-8762-D73B3087661F}" presName="childShp" presStyleLbl="bgAccFollowNode1" presStyleIdx="2" presStyleCnt="3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ru-RU"/>
        </a:p>
      </dgm:t>
    </dgm:pt>
  </dgm:ptLst>
  <dgm:cxnLst>
    <dgm:cxn modelId="{FB0C0BFA-F411-4322-B08E-40C9A8241638}" type="presOf" srcId="{CD6B0894-D4E6-4ADE-A67E-84CDD9A54C09}" destId="{21EF7A39-FEA2-4BA8-A2BD-570B2183309F}" srcOrd="0" destOrd="0" presId="urn:microsoft.com/office/officeart/2005/8/layout/vList6"/>
    <dgm:cxn modelId="{52865590-3AA1-4001-9E50-3BCE353DC104}" type="presOf" srcId="{16960D41-1917-4E5F-BE3A-FE1D5BCDE370}" destId="{C2BBCCF6-379A-4D09-AA6E-7027E423071E}" srcOrd="0" destOrd="1" presId="urn:microsoft.com/office/officeart/2005/8/layout/vList6"/>
    <dgm:cxn modelId="{ACA2CC5C-20AC-471F-8614-2F4ABBA182F4}" type="presOf" srcId="{9C1F73E3-51D2-407D-80DF-33611D7AFA7A}" destId="{5883BD88-DBF4-4CB9-B214-B0B73F967450}" srcOrd="0" destOrd="1" presId="urn:microsoft.com/office/officeart/2005/8/layout/vList6"/>
    <dgm:cxn modelId="{09F61AE0-A9BA-4149-ACFF-2B4B902DFE0F}" type="presOf" srcId="{439B86E3-E0E2-4524-9703-890F411A4442}" destId="{BFA11A60-2F47-4AD3-9975-135E46717DC7}" srcOrd="0" destOrd="1" presId="urn:microsoft.com/office/officeart/2005/8/layout/vList6"/>
    <dgm:cxn modelId="{268F9AAB-F387-49DC-BBE0-1EFFDDC3F640}" srcId="{A84D4563-11D2-40C7-A3A4-4E9A199A27F8}" destId="{2217DE6C-6C42-4343-B93F-01A98E4B467A}" srcOrd="2" destOrd="0" parTransId="{56314E6C-0E5E-4821-BA2D-49091B8DD3C8}" sibTransId="{75FB9CBA-C80A-40DD-B70B-E92FEF4875B6}"/>
    <dgm:cxn modelId="{90E9D4AA-44B4-4194-AC4A-2DAEAC5B0D16}" type="presOf" srcId="{97730A09-288B-4FF7-946F-059AF05C7CA4}" destId="{5883BD88-DBF4-4CB9-B214-B0B73F967450}" srcOrd="0" destOrd="0" presId="urn:microsoft.com/office/officeart/2005/8/layout/vList6"/>
    <dgm:cxn modelId="{175037C7-4351-4CDC-B547-24DEB33744C3}" type="presOf" srcId="{A84D4563-11D2-40C7-A3A4-4E9A199A27F8}" destId="{8E50F03E-19DE-4044-AB39-D9F57ECB991D}" srcOrd="0" destOrd="0" presId="urn:microsoft.com/office/officeart/2005/8/layout/vList6"/>
    <dgm:cxn modelId="{F72C75A9-1A00-4D13-90AF-5B40CC260DBE}" srcId="{4891C49E-CBBA-4E27-8762-D73B3087661F}" destId="{97730A09-288B-4FF7-946F-059AF05C7CA4}" srcOrd="0" destOrd="0" parTransId="{36F05FBE-2EB2-4878-AFB4-1DC6698DD250}" sibTransId="{D2E175F3-4295-494E-86A7-CB4D7B714236}"/>
    <dgm:cxn modelId="{57D0DDB0-A040-4415-8B1C-47059E257683}" type="presOf" srcId="{66DEF39F-E29E-4AD8-9533-94691B5FCFCA}" destId="{C2BBCCF6-379A-4D09-AA6E-7027E423071E}" srcOrd="0" destOrd="0" presId="urn:microsoft.com/office/officeart/2005/8/layout/vList6"/>
    <dgm:cxn modelId="{1FCD5FAC-9EDB-4001-9094-3CDB4664EC9B}" srcId="{4891C49E-CBBA-4E27-8762-D73B3087661F}" destId="{9C1F73E3-51D2-407D-80DF-33611D7AFA7A}" srcOrd="1" destOrd="0" parTransId="{ABB31149-B6FE-403F-AF5B-19A8A9690665}" sibTransId="{B2A6DF81-E035-41C2-A5C9-CD0F96634830}"/>
    <dgm:cxn modelId="{46C5A112-CE70-4B8C-BABE-395BCC511B6A}" srcId="{72BD4B3E-5069-4C15-85E4-3C99FB51DE41}" destId="{16960D41-1917-4E5F-BE3A-FE1D5BCDE370}" srcOrd="1" destOrd="0" parTransId="{B8C7F5ED-44A3-433B-9A32-78A509855306}" sibTransId="{8DD5BA63-69C1-4DDC-BC2F-641F8B73CE85}"/>
    <dgm:cxn modelId="{D536F57C-F17C-4582-B660-49E6338B57D3}" type="presOf" srcId="{2217DE6C-6C42-4343-B93F-01A98E4B467A}" destId="{BFA11A60-2F47-4AD3-9975-135E46717DC7}" srcOrd="0" destOrd="2" presId="urn:microsoft.com/office/officeart/2005/8/layout/vList6"/>
    <dgm:cxn modelId="{0FCB55F2-C707-4D44-A368-AD67BEF2AB9B}" srcId="{A84D4563-11D2-40C7-A3A4-4E9A199A27F8}" destId="{6593A943-B223-492D-8FEE-5FDE9C6B322E}" srcOrd="0" destOrd="0" parTransId="{59B742AB-F385-4251-A3C5-7012B557FE5E}" sibTransId="{D638EDA4-844A-4B11-BEA0-103DA1041F7A}"/>
    <dgm:cxn modelId="{B286C186-F679-4844-8FBC-BA4350BAEC91}" type="presOf" srcId="{6593A943-B223-492D-8FEE-5FDE9C6B322E}" destId="{BFA11A60-2F47-4AD3-9975-135E46717DC7}" srcOrd="0" destOrd="0" presId="urn:microsoft.com/office/officeart/2005/8/layout/vList6"/>
    <dgm:cxn modelId="{960FBD8F-3C24-4A85-B9B7-749CDF4D82CC}" type="presOf" srcId="{72BD4B3E-5069-4C15-85E4-3C99FB51DE41}" destId="{06222536-24B9-4193-83F6-BB1E2D4502C8}" srcOrd="0" destOrd="0" presId="urn:microsoft.com/office/officeart/2005/8/layout/vList6"/>
    <dgm:cxn modelId="{6B54AB38-3EAF-48E1-9D9C-3610BC1ADEE5}" srcId="{A84D4563-11D2-40C7-A3A4-4E9A199A27F8}" destId="{439B86E3-E0E2-4524-9703-890F411A4442}" srcOrd="1" destOrd="0" parTransId="{49B593A8-3AC6-4BAF-A2E5-ACA50FAD3B39}" sibTransId="{EAF83B6C-B2B6-4AE6-AE65-CD458E31CA03}"/>
    <dgm:cxn modelId="{F2418443-A2C8-4577-8ED2-88445E38708F}" srcId="{CD6B0894-D4E6-4ADE-A67E-84CDD9A54C09}" destId="{A84D4563-11D2-40C7-A3A4-4E9A199A27F8}" srcOrd="0" destOrd="0" parTransId="{765B8175-C4A8-477C-A688-5B0DD4224E13}" sibTransId="{66B7909F-CC2E-4E28-8694-C4CDA0464DB0}"/>
    <dgm:cxn modelId="{D7276CE2-F67E-4D75-9A09-E390AEF47AA8}" srcId="{72BD4B3E-5069-4C15-85E4-3C99FB51DE41}" destId="{66DEF39F-E29E-4AD8-9533-94691B5FCFCA}" srcOrd="0" destOrd="0" parTransId="{8322942D-29B8-41FF-B5BB-85FE5B652998}" sibTransId="{E16D429A-4ED3-43F6-8501-7B675158F2B3}"/>
    <dgm:cxn modelId="{1DF06823-0B8E-41ED-B40B-9ADD28A30AE3}" type="presOf" srcId="{4891C49E-CBBA-4E27-8762-D73B3087661F}" destId="{AF5C8FBB-FB91-4959-BBA7-6347023EEBEE}" srcOrd="0" destOrd="0" presId="urn:microsoft.com/office/officeart/2005/8/layout/vList6"/>
    <dgm:cxn modelId="{B5044A8E-A41D-4F97-B518-3A4B608D123A}" srcId="{CD6B0894-D4E6-4ADE-A67E-84CDD9A54C09}" destId="{72BD4B3E-5069-4C15-85E4-3C99FB51DE41}" srcOrd="1" destOrd="0" parTransId="{632D425A-604F-4676-93FC-75076CE01435}" sibTransId="{4117D4CD-38B2-4AC6-8ED5-D6A15248803A}"/>
    <dgm:cxn modelId="{FFD23604-D7ED-4D7A-A1B9-187CEC35CF2D}" srcId="{CD6B0894-D4E6-4ADE-A67E-84CDD9A54C09}" destId="{4891C49E-CBBA-4E27-8762-D73B3087661F}" srcOrd="2" destOrd="0" parTransId="{A7AA31A8-19DE-4370-8750-763F35150FC6}" sibTransId="{7A76F37F-0789-4AC9-8876-1C5DFCEE31D4}"/>
    <dgm:cxn modelId="{205F6910-165E-4A3D-B523-5980B66552B7}" type="presParOf" srcId="{21EF7A39-FEA2-4BA8-A2BD-570B2183309F}" destId="{4E0B7624-22F7-4062-8B8F-9667524E2A2A}" srcOrd="0" destOrd="0" presId="urn:microsoft.com/office/officeart/2005/8/layout/vList6"/>
    <dgm:cxn modelId="{641C3097-D253-4781-9D9F-996B7340948B}" type="presParOf" srcId="{4E0B7624-22F7-4062-8B8F-9667524E2A2A}" destId="{8E50F03E-19DE-4044-AB39-D9F57ECB991D}" srcOrd="0" destOrd="0" presId="urn:microsoft.com/office/officeart/2005/8/layout/vList6"/>
    <dgm:cxn modelId="{A7FBCB86-807C-4FAD-A6A5-561C20EE6B01}" type="presParOf" srcId="{4E0B7624-22F7-4062-8B8F-9667524E2A2A}" destId="{BFA11A60-2F47-4AD3-9975-135E46717DC7}" srcOrd="1" destOrd="0" presId="urn:microsoft.com/office/officeart/2005/8/layout/vList6"/>
    <dgm:cxn modelId="{0195027E-199B-4730-B3F7-6C61323526E3}" type="presParOf" srcId="{21EF7A39-FEA2-4BA8-A2BD-570B2183309F}" destId="{CE3B5265-9BB7-4C5A-87B4-811B3076668B}" srcOrd="1" destOrd="0" presId="urn:microsoft.com/office/officeart/2005/8/layout/vList6"/>
    <dgm:cxn modelId="{5AFCB9EF-ECD8-49E2-B373-2D5032FC539F}" type="presParOf" srcId="{21EF7A39-FEA2-4BA8-A2BD-570B2183309F}" destId="{9DF2D45E-C3C1-4F5C-A8B7-0BBD312A5D79}" srcOrd="2" destOrd="0" presId="urn:microsoft.com/office/officeart/2005/8/layout/vList6"/>
    <dgm:cxn modelId="{2F8B8301-3FFA-43C8-B7D0-44F32BA3D5E2}" type="presParOf" srcId="{9DF2D45E-C3C1-4F5C-A8B7-0BBD312A5D79}" destId="{06222536-24B9-4193-83F6-BB1E2D4502C8}" srcOrd="0" destOrd="0" presId="urn:microsoft.com/office/officeart/2005/8/layout/vList6"/>
    <dgm:cxn modelId="{F095C23B-FA9C-4C23-B447-056356AA5CE3}" type="presParOf" srcId="{9DF2D45E-C3C1-4F5C-A8B7-0BBD312A5D79}" destId="{C2BBCCF6-379A-4D09-AA6E-7027E423071E}" srcOrd="1" destOrd="0" presId="urn:microsoft.com/office/officeart/2005/8/layout/vList6"/>
    <dgm:cxn modelId="{5C101B74-C25B-4EB9-A738-97D4D976843D}" type="presParOf" srcId="{21EF7A39-FEA2-4BA8-A2BD-570B2183309F}" destId="{44761A61-8155-4B4D-AF44-41775325F641}" srcOrd="3" destOrd="0" presId="urn:microsoft.com/office/officeart/2005/8/layout/vList6"/>
    <dgm:cxn modelId="{E4758718-A928-45A4-9D17-CCFCFE6070F8}" type="presParOf" srcId="{21EF7A39-FEA2-4BA8-A2BD-570B2183309F}" destId="{D7BED368-CDCB-4053-B2BD-E227A04148C4}" srcOrd="4" destOrd="0" presId="urn:microsoft.com/office/officeart/2005/8/layout/vList6"/>
    <dgm:cxn modelId="{D3466124-7D9D-40E4-8B1A-3C43C47D32B5}" type="presParOf" srcId="{D7BED368-CDCB-4053-B2BD-E227A04148C4}" destId="{AF5C8FBB-FB91-4959-BBA7-6347023EEBEE}" srcOrd="0" destOrd="0" presId="urn:microsoft.com/office/officeart/2005/8/layout/vList6"/>
    <dgm:cxn modelId="{7D701374-8273-434F-87AF-B5ACC4D90DD5}" type="presParOf" srcId="{D7BED368-CDCB-4053-B2BD-E227A04148C4}" destId="{5883BD88-DBF4-4CB9-B214-B0B73F96745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855BD8-39A7-4BA2-93DD-CFE7F1E98AE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18370A-C2CC-4ABA-8330-59679890BECA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Форма процента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0AC1EB38-6B80-4488-AE5A-19C8F8823B80}" type="parTrans" cxnId="{7B098780-CCEA-4650-8E8C-E6B96FB1BBED}">
      <dgm:prSet/>
      <dgm:spPr/>
      <dgm:t>
        <a:bodyPr/>
        <a:lstStyle/>
        <a:p>
          <a:endParaRPr lang="ru-RU"/>
        </a:p>
      </dgm:t>
    </dgm:pt>
    <dgm:pt modelId="{96058C89-4A66-47E1-A318-B191E19E28AD}" type="sibTrans" cxnId="{7B098780-CCEA-4650-8E8C-E6B96FB1BBED}">
      <dgm:prSet/>
      <dgm:spPr/>
      <dgm:t>
        <a:bodyPr/>
        <a:lstStyle/>
        <a:p>
          <a:endParaRPr lang="ru-RU"/>
        </a:p>
      </dgm:t>
    </dgm:pt>
    <dgm:pt modelId="{FF18BA96-A53B-4D53-BE06-5700EDA0267E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Депозитный процент</a:t>
          </a:r>
          <a:r>
            <a:rPr lang="ru-RU" sz="20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20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(плата</a:t>
          </a:r>
          <a:r>
            <a:rPr lang="ru-RU" sz="20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банков за привлеченные денежные средства)</a:t>
          </a:r>
          <a:endParaRPr lang="ru-RU" sz="20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09E1AD2-DCF6-449A-8FE8-7900BE462E77}" type="parTrans" cxnId="{9AA8AA35-F3AE-4F12-A4EB-F64942F795A9}">
      <dgm:prSet/>
      <dgm:spPr/>
      <dgm:t>
        <a:bodyPr/>
        <a:lstStyle/>
        <a:p>
          <a:endParaRPr lang="ru-RU"/>
        </a:p>
      </dgm:t>
    </dgm:pt>
    <dgm:pt modelId="{B049DBC5-61D5-4A23-A281-2965805A4E6C}" type="sibTrans" cxnId="{9AA8AA35-F3AE-4F12-A4EB-F64942F795A9}">
      <dgm:prSet/>
      <dgm:spPr/>
      <dgm:t>
        <a:bodyPr/>
        <a:lstStyle/>
        <a:p>
          <a:endParaRPr lang="ru-RU"/>
        </a:p>
      </dgm:t>
    </dgm:pt>
    <dgm:pt modelId="{29362767-5810-4D91-890A-9CB1F20002C4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Ссудный </a:t>
          </a:r>
          <a:r>
            <a:rPr lang="uk-UA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процент</a:t>
          </a:r>
          <a:r>
            <a:rPr lang="uk-UA" sz="20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(форма </a:t>
          </a:r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цены одолженных средств как капитала)</a:t>
          </a:r>
          <a:endParaRPr lang="ru-RU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C3D6593-4D72-46ED-B759-632122EDA464}" type="parTrans" cxnId="{EC12D12C-0A6E-4BA7-BE17-B1A66FD07685}">
      <dgm:prSet/>
      <dgm:spPr/>
      <dgm:t>
        <a:bodyPr/>
        <a:lstStyle/>
        <a:p>
          <a:endParaRPr lang="ru-RU"/>
        </a:p>
      </dgm:t>
    </dgm:pt>
    <dgm:pt modelId="{7FF0790F-A6C1-4F46-AA10-29C0AE745E7A}" type="sibTrans" cxnId="{EC12D12C-0A6E-4BA7-BE17-B1A66FD07685}">
      <dgm:prSet/>
      <dgm:spPr/>
      <dgm:t>
        <a:bodyPr/>
        <a:lstStyle/>
        <a:p>
          <a:endParaRPr lang="ru-RU"/>
        </a:p>
      </dgm:t>
    </dgm:pt>
    <dgm:pt modelId="{7378A26A-648B-44AC-876C-099E7F662651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Учетный процент</a:t>
          </a:r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, который взимает банк, покупая ценные бумаги или векселя</a:t>
          </a:r>
          <a:endParaRPr lang="ru-RU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12DCE99-F947-454E-BF30-FC392C17ED46}" type="parTrans" cxnId="{0494AE6D-437F-4CF7-BC44-55115D3C664E}">
      <dgm:prSet/>
      <dgm:spPr/>
      <dgm:t>
        <a:bodyPr/>
        <a:lstStyle/>
        <a:p>
          <a:endParaRPr lang="ru-RU"/>
        </a:p>
      </dgm:t>
    </dgm:pt>
    <dgm:pt modelId="{6C7BA1E3-8C4D-42E2-8929-4D5AFC1A91C6}" type="sibTrans" cxnId="{0494AE6D-437F-4CF7-BC44-55115D3C664E}">
      <dgm:prSet/>
      <dgm:spPr/>
      <dgm:t>
        <a:bodyPr/>
        <a:lstStyle/>
        <a:p>
          <a:endParaRPr lang="ru-RU"/>
        </a:p>
      </dgm:t>
    </dgm:pt>
    <dgm:pt modelId="{1F576C42-08BC-4D0D-9A8E-29FDFD58F54D}" type="pres">
      <dgm:prSet presAssocID="{28855BD8-39A7-4BA2-93DD-CFE7F1E98A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CE23C6-0817-4D4D-8A40-C01541862419}" type="pres">
      <dgm:prSet presAssocID="{EC18370A-C2CC-4ABA-8330-59679890BECA}" presName="hierRoot1" presStyleCnt="0">
        <dgm:presLayoutVars>
          <dgm:hierBranch val="init"/>
        </dgm:presLayoutVars>
      </dgm:prSet>
      <dgm:spPr/>
    </dgm:pt>
    <dgm:pt modelId="{547DA0DE-CEAB-467E-8E23-515B540C682D}" type="pres">
      <dgm:prSet presAssocID="{EC18370A-C2CC-4ABA-8330-59679890BECA}" presName="rootComposite1" presStyleCnt="0"/>
      <dgm:spPr/>
    </dgm:pt>
    <dgm:pt modelId="{4370487B-F90C-4578-A4C5-35B0B81C43AF}" type="pres">
      <dgm:prSet presAssocID="{EC18370A-C2CC-4ABA-8330-59679890BEC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6525C9-DE22-4F50-8A47-F0022A699C39}" type="pres">
      <dgm:prSet presAssocID="{EC18370A-C2CC-4ABA-8330-59679890BECA}" presName="rootConnector1" presStyleLbl="node1" presStyleIdx="0" presStyleCnt="0"/>
      <dgm:spPr/>
    </dgm:pt>
    <dgm:pt modelId="{DA2D8693-4892-4F50-8FF0-201358C17DDC}" type="pres">
      <dgm:prSet presAssocID="{EC18370A-C2CC-4ABA-8330-59679890BECA}" presName="hierChild2" presStyleCnt="0"/>
      <dgm:spPr/>
    </dgm:pt>
    <dgm:pt modelId="{19020B95-D5E6-4E68-9A60-D4EC7B9585BF}" type="pres">
      <dgm:prSet presAssocID="{209E1AD2-DCF6-449A-8FE8-7900BE462E77}" presName="Name37" presStyleLbl="parChTrans1D2" presStyleIdx="0" presStyleCnt="3"/>
      <dgm:spPr/>
    </dgm:pt>
    <dgm:pt modelId="{30DE3B4F-DFCF-4D90-9C72-290EC57F9E4F}" type="pres">
      <dgm:prSet presAssocID="{FF18BA96-A53B-4D53-BE06-5700EDA0267E}" presName="hierRoot2" presStyleCnt="0">
        <dgm:presLayoutVars>
          <dgm:hierBranch val="init"/>
        </dgm:presLayoutVars>
      </dgm:prSet>
      <dgm:spPr/>
    </dgm:pt>
    <dgm:pt modelId="{08E0416B-3912-46B1-AFDC-5627FA922C34}" type="pres">
      <dgm:prSet presAssocID="{FF18BA96-A53B-4D53-BE06-5700EDA0267E}" presName="rootComposite" presStyleCnt="0"/>
      <dgm:spPr/>
    </dgm:pt>
    <dgm:pt modelId="{65C1B26A-90BD-42D9-830A-8A79D66C1731}" type="pres">
      <dgm:prSet presAssocID="{FF18BA96-A53B-4D53-BE06-5700EDA0267E}" presName="rootText" presStyleLbl="node2" presStyleIdx="0" presStyleCnt="3" custScaleY="1115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488337-911D-42B7-BB55-6D923B42AB7B}" type="pres">
      <dgm:prSet presAssocID="{FF18BA96-A53B-4D53-BE06-5700EDA0267E}" presName="rootConnector" presStyleLbl="node2" presStyleIdx="0" presStyleCnt="3"/>
      <dgm:spPr/>
    </dgm:pt>
    <dgm:pt modelId="{12D95647-738F-4D67-8BED-8022BF1D975B}" type="pres">
      <dgm:prSet presAssocID="{FF18BA96-A53B-4D53-BE06-5700EDA0267E}" presName="hierChild4" presStyleCnt="0"/>
      <dgm:spPr/>
    </dgm:pt>
    <dgm:pt modelId="{CFB8BD07-F64A-4B15-863C-C7FDE01F49B4}" type="pres">
      <dgm:prSet presAssocID="{FF18BA96-A53B-4D53-BE06-5700EDA0267E}" presName="hierChild5" presStyleCnt="0"/>
      <dgm:spPr/>
    </dgm:pt>
    <dgm:pt modelId="{99306E5D-5F24-432D-85C4-489952C6ECD5}" type="pres">
      <dgm:prSet presAssocID="{8C3D6593-4D72-46ED-B759-632122EDA464}" presName="Name37" presStyleLbl="parChTrans1D2" presStyleIdx="1" presStyleCnt="3"/>
      <dgm:spPr/>
    </dgm:pt>
    <dgm:pt modelId="{E9D66960-CF17-4D31-BC65-99C71D4E999D}" type="pres">
      <dgm:prSet presAssocID="{29362767-5810-4D91-890A-9CB1F20002C4}" presName="hierRoot2" presStyleCnt="0">
        <dgm:presLayoutVars>
          <dgm:hierBranch val="init"/>
        </dgm:presLayoutVars>
      </dgm:prSet>
      <dgm:spPr/>
    </dgm:pt>
    <dgm:pt modelId="{6B1554F2-6D1D-4C0F-B36A-FEF72B0B030A}" type="pres">
      <dgm:prSet presAssocID="{29362767-5810-4D91-890A-9CB1F20002C4}" presName="rootComposite" presStyleCnt="0"/>
      <dgm:spPr/>
    </dgm:pt>
    <dgm:pt modelId="{35CB8D57-82D0-446E-B921-4DA062517456}" type="pres">
      <dgm:prSet presAssocID="{29362767-5810-4D91-890A-9CB1F20002C4}" presName="rootText" presStyleLbl="node2" presStyleIdx="1" presStyleCnt="3" custScaleX="1279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D73E08-66D2-4D1F-9EDF-FFC21F84A755}" type="pres">
      <dgm:prSet presAssocID="{29362767-5810-4D91-890A-9CB1F20002C4}" presName="rootConnector" presStyleLbl="node2" presStyleIdx="1" presStyleCnt="3"/>
      <dgm:spPr/>
    </dgm:pt>
    <dgm:pt modelId="{A94D32F1-2C44-4154-9CDB-B7068A73E606}" type="pres">
      <dgm:prSet presAssocID="{29362767-5810-4D91-890A-9CB1F20002C4}" presName="hierChild4" presStyleCnt="0"/>
      <dgm:spPr/>
    </dgm:pt>
    <dgm:pt modelId="{02945E12-6ECF-41FF-B2A7-9437B94183AA}" type="pres">
      <dgm:prSet presAssocID="{29362767-5810-4D91-890A-9CB1F20002C4}" presName="hierChild5" presStyleCnt="0"/>
      <dgm:spPr/>
    </dgm:pt>
    <dgm:pt modelId="{A1CF3672-C502-475A-8E3B-DB2C839BC838}" type="pres">
      <dgm:prSet presAssocID="{812DCE99-F947-454E-BF30-FC392C17ED46}" presName="Name37" presStyleLbl="parChTrans1D2" presStyleIdx="2" presStyleCnt="3"/>
      <dgm:spPr/>
    </dgm:pt>
    <dgm:pt modelId="{35B8EB3B-CD67-4BBF-8001-FD3CFC9DC0B9}" type="pres">
      <dgm:prSet presAssocID="{7378A26A-648B-44AC-876C-099E7F662651}" presName="hierRoot2" presStyleCnt="0">
        <dgm:presLayoutVars>
          <dgm:hierBranch val="init"/>
        </dgm:presLayoutVars>
      </dgm:prSet>
      <dgm:spPr/>
    </dgm:pt>
    <dgm:pt modelId="{B5D29C5E-5DE0-434A-95D6-DD8F3581E66D}" type="pres">
      <dgm:prSet presAssocID="{7378A26A-648B-44AC-876C-099E7F662651}" presName="rootComposite" presStyleCnt="0"/>
      <dgm:spPr/>
    </dgm:pt>
    <dgm:pt modelId="{87C4A348-502E-4FBC-962C-150C315648DD}" type="pres">
      <dgm:prSet presAssocID="{7378A26A-648B-44AC-876C-099E7F66265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533AD7-7C1D-4325-88D9-BFBE61625E64}" type="pres">
      <dgm:prSet presAssocID="{7378A26A-648B-44AC-876C-099E7F662651}" presName="rootConnector" presStyleLbl="node2" presStyleIdx="2" presStyleCnt="3"/>
      <dgm:spPr/>
    </dgm:pt>
    <dgm:pt modelId="{0969D237-96F1-4111-BC69-4B98DCDB7048}" type="pres">
      <dgm:prSet presAssocID="{7378A26A-648B-44AC-876C-099E7F662651}" presName="hierChild4" presStyleCnt="0"/>
      <dgm:spPr/>
    </dgm:pt>
    <dgm:pt modelId="{F16E2DFA-FC94-40E2-B27C-6D25554C1DFD}" type="pres">
      <dgm:prSet presAssocID="{7378A26A-648B-44AC-876C-099E7F662651}" presName="hierChild5" presStyleCnt="0"/>
      <dgm:spPr/>
    </dgm:pt>
    <dgm:pt modelId="{9E6441D5-10D6-409E-80D6-E78686810FF1}" type="pres">
      <dgm:prSet presAssocID="{EC18370A-C2CC-4ABA-8330-59679890BECA}" presName="hierChild3" presStyleCnt="0"/>
      <dgm:spPr/>
    </dgm:pt>
  </dgm:ptLst>
  <dgm:cxnLst>
    <dgm:cxn modelId="{7B098780-CCEA-4650-8E8C-E6B96FB1BBED}" srcId="{28855BD8-39A7-4BA2-93DD-CFE7F1E98AE5}" destId="{EC18370A-C2CC-4ABA-8330-59679890BECA}" srcOrd="0" destOrd="0" parTransId="{0AC1EB38-6B80-4488-AE5A-19C8F8823B80}" sibTransId="{96058C89-4A66-47E1-A318-B191E19E28AD}"/>
    <dgm:cxn modelId="{EC12D12C-0A6E-4BA7-BE17-B1A66FD07685}" srcId="{EC18370A-C2CC-4ABA-8330-59679890BECA}" destId="{29362767-5810-4D91-890A-9CB1F20002C4}" srcOrd="1" destOrd="0" parTransId="{8C3D6593-4D72-46ED-B759-632122EDA464}" sibTransId="{7FF0790F-A6C1-4F46-AA10-29C0AE745E7A}"/>
    <dgm:cxn modelId="{22858C60-D70A-4DCF-9828-D8A52B70B2B1}" type="presOf" srcId="{8C3D6593-4D72-46ED-B759-632122EDA464}" destId="{99306E5D-5F24-432D-85C4-489952C6ECD5}" srcOrd="0" destOrd="0" presId="urn:microsoft.com/office/officeart/2005/8/layout/orgChart1"/>
    <dgm:cxn modelId="{A7CAFDC1-A77E-4D44-9B6C-8F6497C135BE}" type="presOf" srcId="{EC18370A-C2CC-4ABA-8330-59679890BECA}" destId="{4370487B-F90C-4578-A4C5-35B0B81C43AF}" srcOrd="0" destOrd="0" presId="urn:microsoft.com/office/officeart/2005/8/layout/orgChart1"/>
    <dgm:cxn modelId="{6FB3C6A7-BA9C-4264-AF61-A4F42808E210}" type="presOf" srcId="{812DCE99-F947-454E-BF30-FC392C17ED46}" destId="{A1CF3672-C502-475A-8E3B-DB2C839BC838}" srcOrd="0" destOrd="0" presId="urn:microsoft.com/office/officeart/2005/8/layout/orgChart1"/>
    <dgm:cxn modelId="{76CAD8F1-903A-4703-A0E1-292BE93E4236}" type="presOf" srcId="{EC18370A-C2CC-4ABA-8330-59679890BECA}" destId="{4A6525C9-DE22-4F50-8A47-F0022A699C39}" srcOrd="1" destOrd="0" presId="urn:microsoft.com/office/officeart/2005/8/layout/orgChart1"/>
    <dgm:cxn modelId="{39F0DAE2-9997-4500-BFD0-96AFEE675392}" type="presOf" srcId="{7378A26A-648B-44AC-876C-099E7F662651}" destId="{87C4A348-502E-4FBC-962C-150C315648DD}" srcOrd="0" destOrd="0" presId="urn:microsoft.com/office/officeart/2005/8/layout/orgChart1"/>
    <dgm:cxn modelId="{8F9254F4-5921-4C81-A7FC-C0073B17A52F}" type="presOf" srcId="{29362767-5810-4D91-890A-9CB1F20002C4}" destId="{EED73E08-66D2-4D1F-9EDF-FFC21F84A755}" srcOrd="1" destOrd="0" presId="urn:microsoft.com/office/officeart/2005/8/layout/orgChart1"/>
    <dgm:cxn modelId="{FCCEF05A-305A-48AD-B889-93C50AB6D641}" type="presOf" srcId="{FF18BA96-A53B-4D53-BE06-5700EDA0267E}" destId="{65C1B26A-90BD-42D9-830A-8A79D66C1731}" srcOrd="0" destOrd="0" presId="urn:microsoft.com/office/officeart/2005/8/layout/orgChart1"/>
    <dgm:cxn modelId="{57C2F598-7FB5-4ADA-944B-7F8FF2960AE3}" type="presOf" srcId="{209E1AD2-DCF6-449A-8FE8-7900BE462E77}" destId="{19020B95-D5E6-4E68-9A60-D4EC7B9585BF}" srcOrd="0" destOrd="0" presId="urn:microsoft.com/office/officeart/2005/8/layout/orgChart1"/>
    <dgm:cxn modelId="{9AA8AA35-F3AE-4F12-A4EB-F64942F795A9}" srcId="{EC18370A-C2CC-4ABA-8330-59679890BECA}" destId="{FF18BA96-A53B-4D53-BE06-5700EDA0267E}" srcOrd="0" destOrd="0" parTransId="{209E1AD2-DCF6-449A-8FE8-7900BE462E77}" sibTransId="{B049DBC5-61D5-4A23-A281-2965805A4E6C}"/>
    <dgm:cxn modelId="{DC796CD9-2204-4215-B4F1-671C8F76EDA0}" type="presOf" srcId="{29362767-5810-4D91-890A-9CB1F20002C4}" destId="{35CB8D57-82D0-446E-B921-4DA062517456}" srcOrd="0" destOrd="0" presId="urn:microsoft.com/office/officeart/2005/8/layout/orgChart1"/>
    <dgm:cxn modelId="{0494AE6D-437F-4CF7-BC44-55115D3C664E}" srcId="{EC18370A-C2CC-4ABA-8330-59679890BECA}" destId="{7378A26A-648B-44AC-876C-099E7F662651}" srcOrd="2" destOrd="0" parTransId="{812DCE99-F947-454E-BF30-FC392C17ED46}" sibTransId="{6C7BA1E3-8C4D-42E2-8929-4D5AFC1A91C6}"/>
    <dgm:cxn modelId="{67479E1F-3016-4AF6-A86A-77E064932BCF}" type="presOf" srcId="{FF18BA96-A53B-4D53-BE06-5700EDA0267E}" destId="{85488337-911D-42B7-BB55-6D923B42AB7B}" srcOrd="1" destOrd="0" presId="urn:microsoft.com/office/officeart/2005/8/layout/orgChart1"/>
    <dgm:cxn modelId="{7C4FAFF3-F26E-4027-A514-5543B2318214}" type="presOf" srcId="{28855BD8-39A7-4BA2-93DD-CFE7F1E98AE5}" destId="{1F576C42-08BC-4D0D-9A8E-29FDFD58F54D}" srcOrd="0" destOrd="0" presId="urn:microsoft.com/office/officeart/2005/8/layout/orgChart1"/>
    <dgm:cxn modelId="{05F37334-DFE9-46A6-82D1-DD779379CC53}" type="presOf" srcId="{7378A26A-648B-44AC-876C-099E7F662651}" destId="{B5533AD7-7C1D-4325-88D9-BFBE61625E64}" srcOrd="1" destOrd="0" presId="urn:microsoft.com/office/officeart/2005/8/layout/orgChart1"/>
    <dgm:cxn modelId="{36358367-E86A-4D22-8E5B-0827B158DC9B}" type="presParOf" srcId="{1F576C42-08BC-4D0D-9A8E-29FDFD58F54D}" destId="{8ECE23C6-0817-4D4D-8A40-C01541862419}" srcOrd="0" destOrd="0" presId="urn:microsoft.com/office/officeart/2005/8/layout/orgChart1"/>
    <dgm:cxn modelId="{E9AE712A-F15C-4501-986C-5ABBD095EFF8}" type="presParOf" srcId="{8ECE23C6-0817-4D4D-8A40-C01541862419}" destId="{547DA0DE-CEAB-467E-8E23-515B540C682D}" srcOrd="0" destOrd="0" presId="urn:microsoft.com/office/officeart/2005/8/layout/orgChart1"/>
    <dgm:cxn modelId="{4290489B-F1B4-47E8-B107-A272194A6DF3}" type="presParOf" srcId="{547DA0DE-CEAB-467E-8E23-515B540C682D}" destId="{4370487B-F90C-4578-A4C5-35B0B81C43AF}" srcOrd="0" destOrd="0" presId="urn:microsoft.com/office/officeart/2005/8/layout/orgChart1"/>
    <dgm:cxn modelId="{6E45AFE1-E0BE-4F16-942C-9264647F94C0}" type="presParOf" srcId="{547DA0DE-CEAB-467E-8E23-515B540C682D}" destId="{4A6525C9-DE22-4F50-8A47-F0022A699C39}" srcOrd="1" destOrd="0" presId="urn:microsoft.com/office/officeart/2005/8/layout/orgChart1"/>
    <dgm:cxn modelId="{CE00B718-CD98-4957-89A5-355034FAFC12}" type="presParOf" srcId="{8ECE23C6-0817-4D4D-8A40-C01541862419}" destId="{DA2D8693-4892-4F50-8FF0-201358C17DDC}" srcOrd="1" destOrd="0" presId="urn:microsoft.com/office/officeart/2005/8/layout/orgChart1"/>
    <dgm:cxn modelId="{E18CD8F3-36C0-4071-BD59-0E69A9AFA724}" type="presParOf" srcId="{DA2D8693-4892-4F50-8FF0-201358C17DDC}" destId="{19020B95-D5E6-4E68-9A60-D4EC7B9585BF}" srcOrd="0" destOrd="0" presId="urn:microsoft.com/office/officeart/2005/8/layout/orgChart1"/>
    <dgm:cxn modelId="{A5D7DB72-14E7-41A1-9293-2F643EB5D4FA}" type="presParOf" srcId="{DA2D8693-4892-4F50-8FF0-201358C17DDC}" destId="{30DE3B4F-DFCF-4D90-9C72-290EC57F9E4F}" srcOrd="1" destOrd="0" presId="urn:microsoft.com/office/officeart/2005/8/layout/orgChart1"/>
    <dgm:cxn modelId="{6870CC8D-B538-4EEE-AACC-CD61479B4152}" type="presParOf" srcId="{30DE3B4F-DFCF-4D90-9C72-290EC57F9E4F}" destId="{08E0416B-3912-46B1-AFDC-5627FA922C34}" srcOrd="0" destOrd="0" presId="urn:microsoft.com/office/officeart/2005/8/layout/orgChart1"/>
    <dgm:cxn modelId="{945FA3A5-B29E-4D0F-A588-6817FD6982F1}" type="presParOf" srcId="{08E0416B-3912-46B1-AFDC-5627FA922C34}" destId="{65C1B26A-90BD-42D9-830A-8A79D66C1731}" srcOrd="0" destOrd="0" presId="urn:microsoft.com/office/officeart/2005/8/layout/orgChart1"/>
    <dgm:cxn modelId="{D1572AEC-8F55-4805-A512-EC57B5D4A5A6}" type="presParOf" srcId="{08E0416B-3912-46B1-AFDC-5627FA922C34}" destId="{85488337-911D-42B7-BB55-6D923B42AB7B}" srcOrd="1" destOrd="0" presId="urn:microsoft.com/office/officeart/2005/8/layout/orgChart1"/>
    <dgm:cxn modelId="{FD985C08-E3DD-4A85-9C09-2F2C4E031FE6}" type="presParOf" srcId="{30DE3B4F-DFCF-4D90-9C72-290EC57F9E4F}" destId="{12D95647-738F-4D67-8BED-8022BF1D975B}" srcOrd="1" destOrd="0" presId="urn:microsoft.com/office/officeart/2005/8/layout/orgChart1"/>
    <dgm:cxn modelId="{15C0CF53-47E0-40C7-8E44-048E693716F2}" type="presParOf" srcId="{30DE3B4F-DFCF-4D90-9C72-290EC57F9E4F}" destId="{CFB8BD07-F64A-4B15-863C-C7FDE01F49B4}" srcOrd="2" destOrd="0" presId="urn:microsoft.com/office/officeart/2005/8/layout/orgChart1"/>
    <dgm:cxn modelId="{6B174B76-8620-431E-8AF5-2F61ABA58AFE}" type="presParOf" srcId="{DA2D8693-4892-4F50-8FF0-201358C17DDC}" destId="{99306E5D-5F24-432D-85C4-489952C6ECD5}" srcOrd="2" destOrd="0" presId="urn:microsoft.com/office/officeart/2005/8/layout/orgChart1"/>
    <dgm:cxn modelId="{01D4A5F7-720B-42C4-8A28-2B3D98CC75C3}" type="presParOf" srcId="{DA2D8693-4892-4F50-8FF0-201358C17DDC}" destId="{E9D66960-CF17-4D31-BC65-99C71D4E999D}" srcOrd="3" destOrd="0" presId="urn:microsoft.com/office/officeart/2005/8/layout/orgChart1"/>
    <dgm:cxn modelId="{1173885A-25C7-4429-9A9C-B36C7D1F51CC}" type="presParOf" srcId="{E9D66960-CF17-4D31-BC65-99C71D4E999D}" destId="{6B1554F2-6D1D-4C0F-B36A-FEF72B0B030A}" srcOrd="0" destOrd="0" presId="urn:microsoft.com/office/officeart/2005/8/layout/orgChart1"/>
    <dgm:cxn modelId="{86E997A4-E9C5-4AEC-89D2-708CAF991F82}" type="presParOf" srcId="{6B1554F2-6D1D-4C0F-B36A-FEF72B0B030A}" destId="{35CB8D57-82D0-446E-B921-4DA062517456}" srcOrd="0" destOrd="0" presId="urn:microsoft.com/office/officeart/2005/8/layout/orgChart1"/>
    <dgm:cxn modelId="{2F2EC811-526F-4B6F-AAB6-3E5B61F74E1D}" type="presParOf" srcId="{6B1554F2-6D1D-4C0F-B36A-FEF72B0B030A}" destId="{EED73E08-66D2-4D1F-9EDF-FFC21F84A755}" srcOrd="1" destOrd="0" presId="urn:microsoft.com/office/officeart/2005/8/layout/orgChart1"/>
    <dgm:cxn modelId="{B422199A-254B-431A-961A-27A861B62F4A}" type="presParOf" srcId="{E9D66960-CF17-4D31-BC65-99C71D4E999D}" destId="{A94D32F1-2C44-4154-9CDB-B7068A73E606}" srcOrd="1" destOrd="0" presId="urn:microsoft.com/office/officeart/2005/8/layout/orgChart1"/>
    <dgm:cxn modelId="{8A9CE5F8-FBFC-4340-AD80-CB290B40C91C}" type="presParOf" srcId="{E9D66960-CF17-4D31-BC65-99C71D4E999D}" destId="{02945E12-6ECF-41FF-B2A7-9437B94183AA}" srcOrd="2" destOrd="0" presId="urn:microsoft.com/office/officeart/2005/8/layout/orgChart1"/>
    <dgm:cxn modelId="{A520960E-5EFA-4A38-941E-E75F1C773335}" type="presParOf" srcId="{DA2D8693-4892-4F50-8FF0-201358C17DDC}" destId="{A1CF3672-C502-475A-8E3B-DB2C839BC838}" srcOrd="4" destOrd="0" presId="urn:microsoft.com/office/officeart/2005/8/layout/orgChart1"/>
    <dgm:cxn modelId="{C473AE78-2FF4-4964-9D63-EBA18AA36887}" type="presParOf" srcId="{DA2D8693-4892-4F50-8FF0-201358C17DDC}" destId="{35B8EB3B-CD67-4BBF-8001-FD3CFC9DC0B9}" srcOrd="5" destOrd="0" presId="urn:microsoft.com/office/officeart/2005/8/layout/orgChart1"/>
    <dgm:cxn modelId="{7740B83C-4216-4BE7-B002-453F3C0179B3}" type="presParOf" srcId="{35B8EB3B-CD67-4BBF-8001-FD3CFC9DC0B9}" destId="{B5D29C5E-5DE0-434A-95D6-DD8F3581E66D}" srcOrd="0" destOrd="0" presId="urn:microsoft.com/office/officeart/2005/8/layout/orgChart1"/>
    <dgm:cxn modelId="{9127B350-ABB2-43A0-AFE7-AB4808BCA41A}" type="presParOf" srcId="{B5D29C5E-5DE0-434A-95D6-DD8F3581E66D}" destId="{87C4A348-502E-4FBC-962C-150C315648DD}" srcOrd="0" destOrd="0" presId="urn:microsoft.com/office/officeart/2005/8/layout/orgChart1"/>
    <dgm:cxn modelId="{142D7A83-5E6D-4E3E-8FDC-48899D5F2890}" type="presParOf" srcId="{B5D29C5E-5DE0-434A-95D6-DD8F3581E66D}" destId="{B5533AD7-7C1D-4325-88D9-BFBE61625E64}" srcOrd="1" destOrd="0" presId="urn:microsoft.com/office/officeart/2005/8/layout/orgChart1"/>
    <dgm:cxn modelId="{5C6CE363-6E4B-4FBC-838E-421AA780F401}" type="presParOf" srcId="{35B8EB3B-CD67-4BBF-8001-FD3CFC9DC0B9}" destId="{0969D237-96F1-4111-BC69-4B98DCDB7048}" srcOrd="1" destOrd="0" presId="urn:microsoft.com/office/officeart/2005/8/layout/orgChart1"/>
    <dgm:cxn modelId="{5173570D-9FC9-4319-858F-26970EAB0FA6}" type="presParOf" srcId="{35B8EB3B-CD67-4BBF-8001-FD3CFC9DC0B9}" destId="{F16E2DFA-FC94-40E2-B27C-6D25554C1DFD}" srcOrd="2" destOrd="0" presId="urn:microsoft.com/office/officeart/2005/8/layout/orgChart1"/>
    <dgm:cxn modelId="{46415620-2097-4B4E-AD9D-2879081B6D90}" type="presParOf" srcId="{8ECE23C6-0817-4D4D-8A40-C01541862419}" destId="{9E6441D5-10D6-409E-80D6-E78686810F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64C017-5045-434F-A9AC-32DA608FD5A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DC1C8D-BC93-4906-9363-8D6A0A7964AE}">
      <dgm:prSet phldrT="[Текст]" phldr="0" custT="1"/>
      <dgm:spPr/>
      <dgm:t>
        <a:bodyPr/>
        <a:lstStyle/>
        <a:p>
          <a:pPr rtl="0"/>
          <a:r>
            <a: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Денежный рынок</a:t>
          </a:r>
        </a:p>
      </dgm:t>
    </dgm:pt>
    <dgm:pt modelId="{578E2FF5-0925-466A-B54A-633311740F73}" type="parTrans" cxnId="{9ED5ACAC-721B-4542-8BB9-68F304CBCB42}">
      <dgm:prSet/>
      <dgm:spPr/>
      <dgm:t>
        <a:bodyPr/>
        <a:lstStyle/>
        <a:p>
          <a:endParaRPr lang="ru-RU"/>
        </a:p>
      </dgm:t>
    </dgm:pt>
    <dgm:pt modelId="{086EA8A0-E4E5-4596-987E-6385E7A00BC3}" type="sibTrans" cxnId="{9ED5ACAC-721B-4542-8BB9-68F304CBCB42}">
      <dgm:prSet/>
      <dgm:spPr/>
      <dgm:t>
        <a:bodyPr/>
        <a:lstStyle/>
        <a:p>
          <a:endParaRPr lang="ru-RU"/>
        </a:p>
      </dgm:t>
    </dgm:pt>
    <dgm:pt modelId="{78A05DB5-488D-40A9-A398-4A736063E14C}">
      <dgm:prSet phldrT="[Текст]" phldr="0" custT="1"/>
      <dgm:spPr/>
      <dgm:t>
        <a:bodyPr/>
        <a:lstStyle/>
        <a:p>
          <a:pPr rtl="0"/>
          <a:r>
            <a: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Рынок краткосрочных кредитов</a:t>
          </a:r>
        </a:p>
      </dgm:t>
    </dgm:pt>
    <dgm:pt modelId="{538D7731-ED99-4548-B82F-958D02B2F95F}" type="parTrans" cxnId="{5DF2A0A8-29C1-4C0E-9E39-5D80CD6A8FDC}">
      <dgm:prSet/>
      <dgm:spPr/>
      <dgm:t>
        <a:bodyPr/>
        <a:lstStyle/>
        <a:p>
          <a:endParaRPr lang="ru-RU"/>
        </a:p>
      </dgm:t>
    </dgm:pt>
    <dgm:pt modelId="{EBABCEEB-8BF7-42FC-8B89-6A3173323316}" type="sibTrans" cxnId="{5DF2A0A8-29C1-4C0E-9E39-5D80CD6A8FDC}">
      <dgm:prSet/>
      <dgm:spPr/>
      <dgm:t>
        <a:bodyPr/>
        <a:lstStyle/>
        <a:p>
          <a:endParaRPr lang="ru-RU"/>
        </a:p>
      </dgm:t>
    </dgm:pt>
    <dgm:pt modelId="{CE05C2B9-A7E3-4C71-B525-D2F86C0BF7D5}">
      <dgm:prSet phldrT="[Текст]" phldr="0" custT="1"/>
      <dgm:spPr/>
      <dgm:t>
        <a:bodyPr/>
        <a:lstStyle/>
        <a:p>
          <a:pPr rtl="0"/>
          <a:r>
            <a: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Рынок краткосрочных ценных бумаг</a:t>
          </a:r>
        </a:p>
      </dgm:t>
    </dgm:pt>
    <dgm:pt modelId="{94249607-1203-4839-BAF9-DDE61CDD37FA}" type="parTrans" cxnId="{C6E6A3DE-40D7-40CA-B2AF-5FF6DF69E923}">
      <dgm:prSet/>
      <dgm:spPr/>
      <dgm:t>
        <a:bodyPr/>
        <a:lstStyle/>
        <a:p>
          <a:endParaRPr lang="ru-RU"/>
        </a:p>
      </dgm:t>
    </dgm:pt>
    <dgm:pt modelId="{B26581B3-EC20-401C-9BB5-33BC813283E9}" type="sibTrans" cxnId="{C6E6A3DE-40D7-40CA-B2AF-5FF6DF69E923}">
      <dgm:prSet/>
      <dgm:spPr/>
      <dgm:t>
        <a:bodyPr/>
        <a:lstStyle/>
        <a:p>
          <a:endParaRPr lang="ru-RU"/>
        </a:p>
      </dgm:t>
    </dgm:pt>
    <dgm:pt modelId="{A7235A4D-B689-4F25-A76C-854C34E5DFFF}">
      <dgm:prSet phldrT="[Текст]" phldr="0" custT="1"/>
      <dgm:spPr/>
      <dgm:t>
        <a:bodyPr/>
        <a:lstStyle/>
        <a:p>
          <a:pPr rtl="0"/>
          <a:r>
            <a: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Валютный рынок</a:t>
          </a:r>
        </a:p>
      </dgm:t>
    </dgm:pt>
    <dgm:pt modelId="{52C2C5F1-F2B2-4E6C-982E-AD88108E60F7}" type="parTrans" cxnId="{798B441B-DDEC-48FF-89FF-6E6AE8DE0BCF}">
      <dgm:prSet/>
      <dgm:spPr/>
      <dgm:t>
        <a:bodyPr/>
        <a:lstStyle/>
        <a:p>
          <a:endParaRPr lang="ru-RU"/>
        </a:p>
      </dgm:t>
    </dgm:pt>
    <dgm:pt modelId="{337B067E-3B49-4F6E-8C37-6C0AF9C89284}" type="sibTrans" cxnId="{798B441B-DDEC-48FF-89FF-6E6AE8DE0BCF}">
      <dgm:prSet/>
      <dgm:spPr/>
      <dgm:t>
        <a:bodyPr/>
        <a:lstStyle/>
        <a:p>
          <a:endParaRPr lang="ru-RU"/>
        </a:p>
      </dgm:t>
    </dgm:pt>
    <dgm:pt modelId="{0B0D49C5-7525-40B4-A2D3-5A2C8247FB85}" type="pres">
      <dgm:prSet presAssocID="{FB64C017-5045-434F-A9AC-32DA608FD5A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BD3733-D4C5-4D8C-ABE5-429B8BC7BAC3}" type="pres">
      <dgm:prSet presAssocID="{DEDC1C8D-BC93-4906-9363-8D6A0A7964AE}" presName="hierRoot1" presStyleCnt="0"/>
      <dgm:spPr/>
    </dgm:pt>
    <dgm:pt modelId="{E5D8E2DD-2E0F-4E9F-80C2-5A4441814268}" type="pres">
      <dgm:prSet presAssocID="{DEDC1C8D-BC93-4906-9363-8D6A0A7964AE}" presName="composite" presStyleCnt="0"/>
      <dgm:spPr/>
    </dgm:pt>
    <dgm:pt modelId="{A0A839D3-7E59-4ED6-9F28-8A3C08B5ECFA}" type="pres">
      <dgm:prSet presAssocID="{DEDC1C8D-BC93-4906-9363-8D6A0A7964AE}" presName="background" presStyleLbl="node0" presStyleIdx="0" presStyleCnt="1"/>
      <dgm:spPr/>
    </dgm:pt>
    <dgm:pt modelId="{61704235-125F-4068-959B-FD661D5F9D32}" type="pres">
      <dgm:prSet presAssocID="{DEDC1C8D-BC93-4906-9363-8D6A0A7964A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B43C58-7E20-4938-88E5-26CA08EEB44F}" type="pres">
      <dgm:prSet presAssocID="{DEDC1C8D-BC93-4906-9363-8D6A0A7964AE}" presName="hierChild2" presStyleCnt="0"/>
      <dgm:spPr/>
    </dgm:pt>
    <dgm:pt modelId="{66C1CC60-60F4-42DE-9E7B-FD6E6B264976}" type="pres">
      <dgm:prSet presAssocID="{538D7731-ED99-4548-B82F-958D02B2F95F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AD664E4-F8C7-484A-B195-D6DF1EB91A50}" type="pres">
      <dgm:prSet presAssocID="{78A05DB5-488D-40A9-A398-4A736063E14C}" presName="hierRoot2" presStyleCnt="0"/>
      <dgm:spPr/>
    </dgm:pt>
    <dgm:pt modelId="{7AFF7BE8-6024-4B6B-8195-D7A414C7A67F}" type="pres">
      <dgm:prSet presAssocID="{78A05DB5-488D-40A9-A398-4A736063E14C}" presName="composite2" presStyleCnt="0"/>
      <dgm:spPr/>
    </dgm:pt>
    <dgm:pt modelId="{2D30FCF7-D48B-46F3-8AEF-77474315847E}" type="pres">
      <dgm:prSet presAssocID="{78A05DB5-488D-40A9-A398-4A736063E14C}" presName="background2" presStyleLbl="node2" presStyleIdx="0" presStyleCnt="3"/>
      <dgm:spPr/>
    </dgm:pt>
    <dgm:pt modelId="{A6A49D73-1324-43F6-BC55-D2374375863C}" type="pres">
      <dgm:prSet presAssocID="{78A05DB5-488D-40A9-A398-4A736063E14C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86AEA1-CC14-4067-A5F7-D127A9772BAC}" type="pres">
      <dgm:prSet presAssocID="{78A05DB5-488D-40A9-A398-4A736063E14C}" presName="hierChild3" presStyleCnt="0"/>
      <dgm:spPr/>
    </dgm:pt>
    <dgm:pt modelId="{79A2637C-AE9E-4314-A062-8959912AADD2}" type="pres">
      <dgm:prSet presAssocID="{94249607-1203-4839-BAF9-DDE61CDD37FA}" presName="Name10" presStyleLbl="parChTrans1D2" presStyleIdx="1" presStyleCnt="3"/>
      <dgm:spPr/>
      <dgm:t>
        <a:bodyPr/>
        <a:lstStyle/>
        <a:p>
          <a:endParaRPr lang="ru-RU"/>
        </a:p>
      </dgm:t>
    </dgm:pt>
    <dgm:pt modelId="{1809E4AE-C80E-44D2-A0F3-F1FDC7BAB496}" type="pres">
      <dgm:prSet presAssocID="{CE05C2B9-A7E3-4C71-B525-D2F86C0BF7D5}" presName="hierRoot2" presStyleCnt="0"/>
      <dgm:spPr/>
    </dgm:pt>
    <dgm:pt modelId="{7951C47B-D627-4044-9725-159F02E020F7}" type="pres">
      <dgm:prSet presAssocID="{CE05C2B9-A7E3-4C71-B525-D2F86C0BF7D5}" presName="composite2" presStyleCnt="0"/>
      <dgm:spPr/>
    </dgm:pt>
    <dgm:pt modelId="{4810B8CF-99BA-4228-AF70-EA625525DFBA}" type="pres">
      <dgm:prSet presAssocID="{CE05C2B9-A7E3-4C71-B525-D2F86C0BF7D5}" presName="background2" presStyleLbl="node2" presStyleIdx="1" presStyleCnt="3"/>
      <dgm:spPr/>
    </dgm:pt>
    <dgm:pt modelId="{892409FD-8FE2-4590-A450-D09B4CA20CDC}" type="pres">
      <dgm:prSet presAssocID="{CE05C2B9-A7E3-4C71-B525-D2F86C0BF7D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8ED512-C2C5-4A5C-9027-6B09972E524F}" type="pres">
      <dgm:prSet presAssocID="{CE05C2B9-A7E3-4C71-B525-D2F86C0BF7D5}" presName="hierChild3" presStyleCnt="0"/>
      <dgm:spPr/>
    </dgm:pt>
    <dgm:pt modelId="{C11C3F48-0F4A-4A26-AA81-B4817E1457CE}" type="pres">
      <dgm:prSet presAssocID="{52C2C5F1-F2B2-4E6C-982E-AD88108E60F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99384BBE-4814-4445-8633-E999E4715B05}" type="pres">
      <dgm:prSet presAssocID="{A7235A4D-B689-4F25-A76C-854C34E5DFFF}" presName="hierRoot2" presStyleCnt="0"/>
      <dgm:spPr/>
    </dgm:pt>
    <dgm:pt modelId="{BBA2DE1D-4614-44F2-969E-F29D7B1538A8}" type="pres">
      <dgm:prSet presAssocID="{A7235A4D-B689-4F25-A76C-854C34E5DFFF}" presName="composite2" presStyleCnt="0"/>
      <dgm:spPr/>
    </dgm:pt>
    <dgm:pt modelId="{6D98CF78-0EE5-4C1A-9037-80F85762D41C}" type="pres">
      <dgm:prSet presAssocID="{A7235A4D-B689-4F25-A76C-854C34E5DFFF}" presName="background2" presStyleLbl="node2" presStyleIdx="2" presStyleCnt="3"/>
      <dgm:spPr/>
    </dgm:pt>
    <dgm:pt modelId="{1CB2C28D-E0E8-4F0C-B065-2B1E47F09D36}" type="pres">
      <dgm:prSet presAssocID="{A7235A4D-B689-4F25-A76C-854C34E5DFF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1F658C-01A9-4A69-ABE1-8986A4EB3831}" type="pres">
      <dgm:prSet presAssocID="{A7235A4D-B689-4F25-A76C-854C34E5DFFF}" presName="hierChild3" presStyleCnt="0"/>
      <dgm:spPr/>
    </dgm:pt>
  </dgm:ptLst>
  <dgm:cxnLst>
    <dgm:cxn modelId="{1C16CC48-978B-4806-83F9-5EC2DFF1D372}" type="presOf" srcId="{52C2C5F1-F2B2-4E6C-982E-AD88108E60F7}" destId="{C11C3F48-0F4A-4A26-AA81-B4817E1457CE}" srcOrd="0" destOrd="0" presId="urn:microsoft.com/office/officeart/2005/8/layout/hierarchy1"/>
    <dgm:cxn modelId="{8BCF329F-98B7-4AA5-9F4C-BBAC8CFBE690}" type="presOf" srcId="{78A05DB5-488D-40A9-A398-4A736063E14C}" destId="{A6A49D73-1324-43F6-BC55-D2374375863C}" srcOrd="0" destOrd="0" presId="urn:microsoft.com/office/officeart/2005/8/layout/hierarchy1"/>
    <dgm:cxn modelId="{A1E0593A-0720-406E-9D0F-4C0A3169F773}" type="presOf" srcId="{A7235A4D-B689-4F25-A76C-854C34E5DFFF}" destId="{1CB2C28D-E0E8-4F0C-B065-2B1E47F09D36}" srcOrd="0" destOrd="0" presId="urn:microsoft.com/office/officeart/2005/8/layout/hierarchy1"/>
    <dgm:cxn modelId="{5E2A00D5-84CC-4EAF-B066-26DEA002EEE0}" type="presOf" srcId="{94249607-1203-4839-BAF9-DDE61CDD37FA}" destId="{79A2637C-AE9E-4314-A062-8959912AADD2}" srcOrd="0" destOrd="0" presId="urn:microsoft.com/office/officeart/2005/8/layout/hierarchy1"/>
    <dgm:cxn modelId="{9ED5ACAC-721B-4542-8BB9-68F304CBCB42}" srcId="{FB64C017-5045-434F-A9AC-32DA608FD5A6}" destId="{DEDC1C8D-BC93-4906-9363-8D6A0A7964AE}" srcOrd="0" destOrd="0" parTransId="{578E2FF5-0925-466A-B54A-633311740F73}" sibTransId="{086EA8A0-E4E5-4596-987E-6385E7A00BC3}"/>
    <dgm:cxn modelId="{C6E6A3DE-40D7-40CA-B2AF-5FF6DF69E923}" srcId="{DEDC1C8D-BC93-4906-9363-8D6A0A7964AE}" destId="{CE05C2B9-A7E3-4C71-B525-D2F86C0BF7D5}" srcOrd="1" destOrd="0" parTransId="{94249607-1203-4839-BAF9-DDE61CDD37FA}" sibTransId="{B26581B3-EC20-401C-9BB5-33BC813283E9}"/>
    <dgm:cxn modelId="{07EEA434-6CE6-46A3-88D2-E526BFFD3245}" type="presOf" srcId="{DEDC1C8D-BC93-4906-9363-8D6A0A7964AE}" destId="{61704235-125F-4068-959B-FD661D5F9D32}" srcOrd="0" destOrd="0" presId="urn:microsoft.com/office/officeart/2005/8/layout/hierarchy1"/>
    <dgm:cxn modelId="{798B441B-DDEC-48FF-89FF-6E6AE8DE0BCF}" srcId="{DEDC1C8D-BC93-4906-9363-8D6A0A7964AE}" destId="{A7235A4D-B689-4F25-A76C-854C34E5DFFF}" srcOrd="2" destOrd="0" parTransId="{52C2C5F1-F2B2-4E6C-982E-AD88108E60F7}" sibTransId="{337B067E-3B49-4F6E-8C37-6C0AF9C89284}"/>
    <dgm:cxn modelId="{5DF2A0A8-29C1-4C0E-9E39-5D80CD6A8FDC}" srcId="{DEDC1C8D-BC93-4906-9363-8D6A0A7964AE}" destId="{78A05DB5-488D-40A9-A398-4A736063E14C}" srcOrd="0" destOrd="0" parTransId="{538D7731-ED99-4548-B82F-958D02B2F95F}" sibTransId="{EBABCEEB-8BF7-42FC-8B89-6A3173323316}"/>
    <dgm:cxn modelId="{945DE5B3-3283-4780-A5E1-4AD1781F1609}" type="presOf" srcId="{FB64C017-5045-434F-A9AC-32DA608FD5A6}" destId="{0B0D49C5-7525-40B4-A2D3-5A2C8247FB85}" srcOrd="0" destOrd="0" presId="urn:microsoft.com/office/officeart/2005/8/layout/hierarchy1"/>
    <dgm:cxn modelId="{C3B2D56C-6778-441F-91BF-C528DE672ADD}" type="presOf" srcId="{CE05C2B9-A7E3-4C71-B525-D2F86C0BF7D5}" destId="{892409FD-8FE2-4590-A450-D09B4CA20CDC}" srcOrd="0" destOrd="0" presId="urn:microsoft.com/office/officeart/2005/8/layout/hierarchy1"/>
    <dgm:cxn modelId="{AB681DDE-FCD6-487C-B225-4D1A9AE24592}" type="presOf" srcId="{538D7731-ED99-4548-B82F-958D02B2F95F}" destId="{66C1CC60-60F4-42DE-9E7B-FD6E6B264976}" srcOrd="0" destOrd="0" presId="urn:microsoft.com/office/officeart/2005/8/layout/hierarchy1"/>
    <dgm:cxn modelId="{9C3CFB93-D88F-4335-9234-B8820549BE2A}" type="presParOf" srcId="{0B0D49C5-7525-40B4-A2D3-5A2C8247FB85}" destId="{56BD3733-D4C5-4D8C-ABE5-429B8BC7BAC3}" srcOrd="0" destOrd="0" presId="urn:microsoft.com/office/officeart/2005/8/layout/hierarchy1"/>
    <dgm:cxn modelId="{146E680E-8E9C-43B4-B048-8A2F44DE25BD}" type="presParOf" srcId="{56BD3733-D4C5-4D8C-ABE5-429B8BC7BAC3}" destId="{E5D8E2DD-2E0F-4E9F-80C2-5A4441814268}" srcOrd="0" destOrd="0" presId="urn:microsoft.com/office/officeart/2005/8/layout/hierarchy1"/>
    <dgm:cxn modelId="{07C275F1-BDC2-4A39-B386-B102A2A5753D}" type="presParOf" srcId="{E5D8E2DD-2E0F-4E9F-80C2-5A4441814268}" destId="{A0A839D3-7E59-4ED6-9F28-8A3C08B5ECFA}" srcOrd="0" destOrd="0" presId="urn:microsoft.com/office/officeart/2005/8/layout/hierarchy1"/>
    <dgm:cxn modelId="{D46A40A7-148D-422F-B3A5-2A17FEEDDD85}" type="presParOf" srcId="{E5D8E2DD-2E0F-4E9F-80C2-5A4441814268}" destId="{61704235-125F-4068-959B-FD661D5F9D32}" srcOrd="1" destOrd="0" presId="urn:microsoft.com/office/officeart/2005/8/layout/hierarchy1"/>
    <dgm:cxn modelId="{0CBF0B46-5083-4F82-AB4B-FEA69DB5C955}" type="presParOf" srcId="{56BD3733-D4C5-4D8C-ABE5-429B8BC7BAC3}" destId="{87B43C58-7E20-4938-88E5-26CA08EEB44F}" srcOrd="1" destOrd="0" presId="urn:microsoft.com/office/officeart/2005/8/layout/hierarchy1"/>
    <dgm:cxn modelId="{6E5F1F18-CF7E-45F0-9312-450A101918CB}" type="presParOf" srcId="{87B43C58-7E20-4938-88E5-26CA08EEB44F}" destId="{66C1CC60-60F4-42DE-9E7B-FD6E6B264976}" srcOrd="0" destOrd="0" presId="urn:microsoft.com/office/officeart/2005/8/layout/hierarchy1"/>
    <dgm:cxn modelId="{40D5B0A6-6A7D-4591-80B9-FCAFA9D35260}" type="presParOf" srcId="{87B43C58-7E20-4938-88E5-26CA08EEB44F}" destId="{BAD664E4-F8C7-484A-B195-D6DF1EB91A50}" srcOrd="1" destOrd="0" presId="urn:microsoft.com/office/officeart/2005/8/layout/hierarchy1"/>
    <dgm:cxn modelId="{85C422C0-E462-45EA-A856-82B0B87F5C8F}" type="presParOf" srcId="{BAD664E4-F8C7-484A-B195-D6DF1EB91A50}" destId="{7AFF7BE8-6024-4B6B-8195-D7A414C7A67F}" srcOrd="0" destOrd="0" presId="urn:microsoft.com/office/officeart/2005/8/layout/hierarchy1"/>
    <dgm:cxn modelId="{B0A2F13D-0DEE-472F-B0C4-391A9502157A}" type="presParOf" srcId="{7AFF7BE8-6024-4B6B-8195-D7A414C7A67F}" destId="{2D30FCF7-D48B-46F3-8AEF-77474315847E}" srcOrd="0" destOrd="0" presId="urn:microsoft.com/office/officeart/2005/8/layout/hierarchy1"/>
    <dgm:cxn modelId="{120B25CD-4DDE-42D7-BC5D-4EA4DD8DB50B}" type="presParOf" srcId="{7AFF7BE8-6024-4B6B-8195-D7A414C7A67F}" destId="{A6A49D73-1324-43F6-BC55-D2374375863C}" srcOrd="1" destOrd="0" presId="urn:microsoft.com/office/officeart/2005/8/layout/hierarchy1"/>
    <dgm:cxn modelId="{531A5895-9D66-4AB6-AFF3-5469759877FA}" type="presParOf" srcId="{BAD664E4-F8C7-484A-B195-D6DF1EB91A50}" destId="{5986AEA1-CC14-4067-A5F7-D127A9772BAC}" srcOrd="1" destOrd="0" presId="urn:microsoft.com/office/officeart/2005/8/layout/hierarchy1"/>
    <dgm:cxn modelId="{118935DB-ED4E-4557-A3ED-627833781D02}" type="presParOf" srcId="{87B43C58-7E20-4938-88E5-26CA08EEB44F}" destId="{79A2637C-AE9E-4314-A062-8959912AADD2}" srcOrd="2" destOrd="0" presId="urn:microsoft.com/office/officeart/2005/8/layout/hierarchy1"/>
    <dgm:cxn modelId="{C893F599-23E3-4B47-8204-185FAAEF391E}" type="presParOf" srcId="{87B43C58-7E20-4938-88E5-26CA08EEB44F}" destId="{1809E4AE-C80E-44D2-A0F3-F1FDC7BAB496}" srcOrd="3" destOrd="0" presId="urn:microsoft.com/office/officeart/2005/8/layout/hierarchy1"/>
    <dgm:cxn modelId="{CFE52989-BDD5-4867-92FA-0D38A3AF50CA}" type="presParOf" srcId="{1809E4AE-C80E-44D2-A0F3-F1FDC7BAB496}" destId="{7951C47B-D627-4044-9725-159F02E020F7}" srcOrd="0" destOrd="0" presId="urn:microsoft.com/office/officeart/2005/8/layout/hierarchy1"/>
    <dgm:cxn modelId="{D5E03101-5524-4A3C-BCE9-D0048831ADE8}" type="presParOf" srcId="{7951C47B-D627-4044-9725-159F02E020F7}" destId="{4810B8CF-99BA-4228-AF70-EA625525DFBA}" srcOrd="0" destOrd="0" presId="urn:microsoft.com/office/officeart/2005/8/layout/hierarchy1"/>
    <dgm:cxn modelId="{671E176A-2DEF-41B7-A1B4-A9CF10021FCE}" type="presParOf" srcId="{7951C47B-D627-4044-9725-159F02E020F7}" destId="{892409FD-8FE2-4590-A450-D09B4CA20CDC}" srcOrd="1" destOrd="0" presId="urn:microsoft.com/office/officeart/2005/8/layout/hierarchy1"/>
    <dgm:cxn modelId="{907BB169-7604-4E69-95EB-AE532F19549C}" type="presParOf" srcId="{1809E4AE-C80E-44D2-A0F3-F1FDC7BAB496}" destId="{968ED512-C2C5-4A5C-9027-6B09972E524F}" srcOrd="1" destOrd="0" presId="urn:microsoft.com/office/officeart/2005/8/layout/hierarchy1"/>
    <dgm:cxn modelId="{F4E287A8-EEF3-40D8-8406-9DC887C91974}" type="presParOf" srcId="{87B43C58-7E20-4938-88E5-26CA08EEB44F}" destId="{C11C3F48-0F4A-4A26-AA81-B4817E1457CE}" srcOrd="4" destOrd="0" presId="urn:microsoft.com/office/officeart/2005/8/layout/hierarchy1"/>
    <dgm:cxn modelId="{CD5299AF-CE4F-4A2F-B72F-8B5FFD08A833}" type="presParOf" srcId="{87B43C58-7E20-4938-88E5-26CA08EEB44F}" destId="{99384BBE-4814-4445-8633-E999E4715B05}" srcOrd="5" destOrd="0" presId="urn:microsoft.com/office/officeart/2005/8/layout/hierarchy1"/>
    <dgm:cxn modelId="{A4E7D26A-3C85-475C-BE69-506C43E5CDA2}" type="presParOf" srcId="{99384BBE-4814-4445-8633-E999E4715B05}" destId="{BBA2DE1D-4614-44F2-969E-F29D7B1538A8}" srcOrd="0" destOrd="0" presId="urn:microsoft.com/office/officeart/2005/8/layout/hierarchy1"/>
    <dgm:cxn modelId="{CF8B5524-3A57-4A17-8C83-7F0BC7A71262}" type="presParOf" srcId="{BBA2DE1D-4614-44F2-969E-F29D7B1538A8}" destId="{6D98CF78-0EE5-4C1A-9037-80F85762D41C}" srcOrd="0" destOrd="0" presId="urn:microsoft.com/office/officeart/2005/8/layout/hierarchy1"/>
    <dgm:cxn modelId="{6A063E7F-BEDA-4FF7-8B04-BCB5DE0B7336}" type="presParOf" srcId="{BBA2DE1D-4614-44F2-969E-F29D7B1538A8}" destId="{1CB2C28D-E0E8-4F0C-B065-2B1E47F09D36}" srcOrd="1" destOrd="0" presId="urn:microsoft.com/office/officeart/2005/8/layout/hierarchy1"/>
    <dgm:cxn modelId="{21369414-D361-49BE-BE0F-1AE16744D7FC}" type="presParOf" srcId="{99384BBE-4814-4445-8633-E999E4715B05}" destId="{001F658C-01A9-4A69-ABE1-8986A4EB38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6B0894-D4E6-4ADE-A67E-84CDD9A54C09}" type="doc">
      <dgm:prSet loTypeId="urn:microsoft.com/office/officeart/2005/8/layout/vList6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A84D4563-11D2-40C7-A3A4-4E9A199A27F8}">
      <dgm:prSet phldrT="[Текст]" custT="1"/>
      <dgm:spPr>
        <a:xfrm>
          <a:off x="0" y="0"/>
          <a:ext cx="2336496" cy="1172854"/>
        </a:xfr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Рынок краткосрочных кредитов</a:t>
          </a:r>
          <a:endParaRPr lang="ru-RU" sz="2000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765B8175-C4A8-477C-A688-5B0DD4224E13}" type="parTrans" cxnId="{F2418443-A2C8-4577-8ED2-88445E38708F}">
      <dgm:prSet/>
      <dgm:spPr/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6B7909F-CC2E-4E28-8694-C4CDA0464DB0}" type="sibTrans" cxnId="{F2418443-A2C8-4577-8ED2-88445E38708F}">
      <dgm:prSet/>
      <dgm:spPr/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2BD4B3E-5069-4C15-85E4-3C99FB51DE41}">
      <dgm:prSet phldrT="[Текст]" custT="1"/>
      <dgm:spPr>
        <a:xfrm>
          <a:off x="0" y="1290140"/>
          <a:ext cx="2336496" cy="1172854"/>
        </a:xfr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Рынок краткосрочных ценных бумаг</a:t>
          </a:r>
          <a:endParaRPr lang="ru-RU" sz="2000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632D425A-604F-4676-93FC-75076CE01435}" type="parTrans" cxnId="{B5044A8E-A41D-4F97-B518-3A4B608D123A}">
      <dgm:prSet/>
      <dgm:spPr/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117D4CD-38B2-4AC6-8ED5-D6A15248803A}" type="sibTrans" cxnId="{B5044A8E-A41D-4F97-B518-3A4B608D123A}">
      <dgm:prSet/>
      <dgm:spPr/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891C49E-CBBA-4E27-8762-D73B3087661F}">
      <dgm:prSet phldrT="[Текст]" custT="1"/>
      <dgm:spPr>
        <a:xfrm>
          <a:off x="0" y="2580280"/>
          <a:ext cx="2336496" cy="1172854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Валютный рынок</a:t>
          </a:r>
          <a:endParaRPr lang="ru-RU" sz="2000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7AA31A8-19DE-4370-8750-763F35150FC6}" type="parTrans" cxnId="{FFD23604-D7ED-4D7A-A1B9-187CEC35CF2D}">
      <dgm:prSet/>
      <dgm:spPr/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A76F37F-0789-4AC9-8876-1C5DFCEE31D4}" type="sibTrans" cxnId="{FFD23604-D7ED-4D7A-A1B9-187CEC35CF2D}">
      <dgm:prSet/>
      <dgm:spPr/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6960D41-1917-4E5F-BE3A-FE1D5BCDE370}">
      <dgm:prSet custT="1"/>
      <dgm:spPr>
        <a:xfrm>
          <a:off x="2336496" y="1290140"/>
          <a:ext cx="3504745" cy="1172854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just"/>
          <a:r>
            <a:rPr lang="ru-RU" sz="1600" dirty="0" smtClean="0">
              <a:latin typeface="Arial" pitchFamily="34" charset="0"/>
              <a:cs typeface="Arial" pitchFamily="34" charset="0"/>
            </a:rPr>
            <a:t>продаются и покупаются денежные средства в виде краткосрочных ценных бумаг (до одного года) 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B8C7F5ED-44A3-433B-9A32-78A509855306}" type="parTrans" cxnId="{46C5A112-CE70-4B8C-BABE-395BCC511B6A}">
      <dgm:prSet/>
      <dgm:spPr/>
      <dgm:t>
        <a:bodyPr/>
        <a:lstStyle/>
        <a:p>
          <a:endParaRPr lang="ru-RU"/>
        </a:p>
      </dgm:t>
    </dgm:pt>
    <dgm:pt modelId="{8DD5BA63-69C1-4DDC-BC2F-641F8B73CE85}" type="sibTrans" cxnId="{46C5A112-CE70-4B8C-BABE-395BCC511B6A}">
      <dgm:prSet/>
      <dgm:spPr/>
      <dgm:t>
        <a:bodyPr/>
        <a:lstStyle/>
        <a:p>
          <a:endParaRPr lang="ru-RU"/>
        </a:p>
      </dgm:t>
    </dgm:pt>
    <dgm:pt modelId="{6593A943-B223-492D-8FEE-5FDE9C6B322E}">
      <dgm:prSet custT="1"/>
      <dgm:spPr>
        <a:xfrm>
          <a:off x="2336496" y="0"/>
          <a:ext cx="3504745" cy="1172854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just"/>
          <a:r>
            <a:rPr lang="ru-RU" sz="1600" dirty="0" smtClean="0">
              <a:latin typeface="Arial" pitchFamily="34" charset="0"/>
              <a:cs typeface="Arial" pitchFamily="34" charset="0"/>
            </a:rPr>
            <a:t>продаются и покупаются денежные средства в виде краткосрочных ссуд (до одного года) и депозитных операций с целью обслуживания движения оборотных средств предприятий, банков, общественных организаций, населения и государства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59B742AB-F385-4251-A3C5-7012B557FE5E}" type="parTrans" cxnId="{0FCB55F2-C707-4D44-A368-AD67BEF2AB9B}">
      <dgm:prSet/>
      <dgm:spPr/>
      <dgm:t>
        <a:bodyPr/>
        <a:lstStyle/>
        <a:p>
          <a:endParaRPr lang="ru-RU"/>
        </a:p>
      </dgm:t>
    </dgm:pt>
    <dgm:pt modelId="{D638EDA4-844A-4B11-BEA0-103DA1041F7A}" type="sibTrans" cxnId="{0FCB55F2-C707-4D44-A368-AD67BEF2AB9B}">
      <dgm:prSet/>
      <dgm:spPr/>
      <dgm:t>
        <a:bodyPr/>
        <a:lstStyle/>
        <a:p>
          <a:endParaRPr lang="ru-RU"/>
        </a:p>
      </dgm:t>
    </dgm:pt>
    <dgm:pt modelId="{97730A09-288B-4FF7-946F-059AF05C7CA4}">
      <dgm:prSet custT="1"/>
      <dgm:spPr>
        <a:xfrm>
          <a:off x="2336496" y="2580280"/>
          <a:ext cx="3504745" cy="1172854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just"/>
          <a:r>
            <a:rPr lang="ru-RU" sz="1600" dirty="0" smtClean="0">
              <a:latin typeface="Arial" pitchFamily="34" charset="0"/>
              <a:cs typeface="Arial" pitchFamily="34" charset="0"/>
            </a:rPr>
            <a:t>охватывает операции купли-продажи (обмена) иностранных валют и платежных документов, которые обслуживают широкий круг внешнеэкономических операций, страхования валютных рисков, диверсификацию валютных резервов, перемещения валютной ликвидности и тому подобное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36F05FBE-2EB2-4878-AFB4-1DC6698DD250}" type="parTrans" cxnId="{F72C75A9-1A00-4D13-90AF-5B40CC260DBE}">
      <dgm:prSet/>
      <dgm:spPr/>
      <dgm:t>
        <a:bodyPr/>
        <a:lstStyle/>
        <a:p>
          <a:endParaRPr lang="ru-RU"/>
        </a:p>
      </dgm:t>
    </dgm:pt>
    <dgm:pt modelId="{D2E175F3-4295-494E-86A7-CB4D7B714236}" type="sibTrans" cxnId="{F72C75A9-1A00-4D13-90AF-5B40CC260DBE}">
      <dgm:prSet/>
      <dgm:spPr/>
      <dgm:t>
        <a:bodyPr/>
        <a:lstStyle/>
        <a:p>
          <a:endParaRPr lang="ru-RU"/>
        </a:p>
      </dgm:t>
    </dgm:pt>
    <dgm:pt modelId="{66DEF39F-E29E-4AD8-9533-94691B5FCFCA}">
      <dgm:prSet custT="1"/>
      <dgm:spPr>
        <a:xfrm>
          <a:off x="2336496" y="1290140"/>
          <a:ext cx="3504745" cy="1172854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just"/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8322942D-29B8-41FF-B5BB-85FE5B652998}" type="parTrans" cxnId="{D7276CE2-F67E-4D75-9A09-E390AEF47AA8}">
      <dgm:prSet/>
      <dgm:spPr/>
      <dgm:t>
        <a:bodyPr/>
        <a:lstStyle/>
        <a:p>
          <a:endParaRPr lang="ru-RU"/>
        </a:p>
      </dgm:t>
    </dgm:pt>
    <dgm:pt modelId="{E16D429A-4ED3-43F6-8501-7B675158F2B3}" type="sibTrans" cxnId="{D7276CE2-F67E-4D75-9A09-E390AEF47AA8}">
      <dgm:prSet/>
      <dgm:spPr/>
      <dgm:t>
        <a:bodyPr/>
        <a:lstStyle/>
        <a:p>
          <a:endParaRPr lang="ru-RU"/>
        </a:p>
      </dgm:t>
    </dgm:pt>
    <dgm:pt modelId="{2217DE6C-6C42-4343-B93F-01A98E4B467A}">
      <dgm:prSet custT="1"/>
      <dgm:spPr>
        <a:xfrm>
          <a:off x="2336496" y="0"/>
          <a:ext cx="3504745" cy="1172854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just"/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56314E6C-0E5E-4821-BA2D-49091B8DD3C8}" type="parTrans" cxnId="{268F9AAB-F387-49DC-BBE0-1EFFDDC3F640}">
      <dgm:prSet/>
      <dgm:spPr/>
      <dgm:t>
        <a:bodyPr/>
        <a:lstStyle/>
        <a:p>
          <a:endParaRPr lang="ru-RU"/>
        </a:p>
      </dgm:t>
    </dgm:pt>
    <dgm:pt modelId="{75FB9CBA-C80A-40DD-B70B-E92FEF4875B6}" type="sibTrans" cxnId="{268F9AAB-F387-49DC-BBE0-1EFFDDC3F640}">
      <dgm:prSet/>
      <dgm:spPr/>
      <dgm:t>
        <a:bodyPr/>
        <a:lstStyle/>
        <a:p>
          <a:endParaRPr lang="ru-RU"/>
        </a:p>
      </dgm:t>
    </dgm:pt>
    <dgm:pt modelId="{21EF7A39-FEA2-4BA8-A2BD-570B2183309F}" type="pres">
      <dgm:prSet presAssocID="{CD6B0894-D4E6-4ADE-A67E-84CDD9A54C0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0B7624-22F7-4062-8B8F-9667524E2A2A}" type="pres">
      <dgm:prSet presAssocID="{A84D4563-11D2-40C7-A3A4-4E9A199A27F8}" presName="linNode" presStyleCnt="0"/>
      <dgm:spPr/>
      <dgm:t>
        <a:bodyPr/>
        <a:lstStyle/>
        <a:p>
          <a:endParaRPr lang="ru-RU"/>
        </a:p>
      </dgm:t>
    </dgm:pt>
    <dgm:pt modelId="{8E50F03E-19DE-4044-AB39-D9F57ECB991D}" type="pres">
      <dgm:prSet presAssocID="{A84D4563-11D2-40C7-A3A4-4E9A199A27F8}" presName="parentShp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FA11A60-2F47-4AD3-9975-135E46717DC7}" type="pres">
      <dgm:prSet presAssocID="{A84D4563-11D2-40C7-A3A4-4E9A199A27F8}" presName="childShp" presStyleLbl="bgAccFollowNode1" presStyleIdx="0" presStyleCnt="3" custScaleY="145424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CE3B5265-9BB7-4C5A-87B4-811B3076668B}" type="pres">
      <dgm:prSet presAssocID="{66B7909F-CC2E-4E28-8694-C4CDA0464DB0}" presName="spacing" presStyleCnt="0"/>
      <dgm:spPr/>
      <dgm:t>
        <a:bodyPr/>
        <a:lstStyle/>
        <a:p>
          <a:endParaRPr lang="ru-RU"/>
        </a:p>
      </dgm:t>
    </dgm:pt>
    <dgm:pt modelId="{9DF2D45E-C3C1-4F5C-A8B7-0BBD312A5D79}" type="pres">
      <dgm:prSet presAssocID="{72BD4B3E-5069-4C15-85E4-3C99FB51DE41}" presName="linNode" presStyleCnt="0"/>
      <dgm:spPr/>
      <dgm:t>
        <a:bodyPr/>
        <a:lstStyle/>
        <a:p>
          <a:endParaRPr lang="ru-RU"/>
        </a:p>
      </dgm:t>
    </dgm:pt>
    <dgm:pt modelId="{06222536-24B9-4193-83F6-BB1E2D4502C8}" type="pres">
      <dgm:prSet presAssocID="{72BD4B3E-5069-4C15-85E4-3C99FB51DE41}" presName="parentShp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2BBCCF6-379A-4D09-AA6E-7027E423071E}" type="pres">
      <dgm:prSet presAssocID="{72BD4B3E-5069-4C15-85E4-3C99FB51DE41}" presName="childShp" presStyleLbl="bgAccFollowNode1" presStyleIdx="1" presStyleCnt="3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44761A61-8155-4B4D-AF44-41775325F641}" type="pres">
      <dgm:prSet presAssocID="{4117D4CD-38B2-4AC6-8ED5-D6A15248803A}" presName="spacing" presStyleCnt="0"/>
      <dgm:spPr/>
      <dgm:t>
        <a:bodyPr/>
        <a:lstStyle/>
        <a:p>
          <a:endParaRPr lang="ru-RU"/>
        </a:p>
      </dgm:t>
    </dgm:pt>
    <dgm:pt modelId="{D7BED368-CDCB-4053-B2BD-E227A04148C4}" type="pres">
      <dgm:prSet presAssocID="{4891C49E-CBBA-4E27-8762-D73B3087661F}" presName="linNode" presStyleCnt="0"/>
      <dgm:spPr/>
      <dgm:t>
        <a:bodyPr/>
        <a:lstStyle/>
        <a:p>
          <a:endParaRPr lang="ru-RU"/>
        </a:p>
      </dgm:t>
    </dgm:pt>
    <dgm:pt modelId="{AF5C8FBB-FB91-4959-BBA7-6347023EEBEE}" type="pres">
      <dgm:prSet presAssocID="{4891C49E-CBBA-4E27-8762-D73B3087661F}" presName="parentShp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883BD88-DBF4-4CB9-B214-B0B73F967450}" type="pres">
      <dgm:prSet presAssocID="{4891C49E-CBBA-4E27-8762-D73B3087661F}" presName="childShp" presStyleLbl="bgAccFollowNode1" presStyleIdx="2" presStyleCnt="3" custScaleY="160053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ru-RU"/>
        </a:p>
      </dgm:t>
    </dgm:pt>
  </dgm:ptLst>
  <dgm:cxnLst>
    <dgm:cxn modelId="{FA9A8AD6-9F95-4FD6-B713-50B06D6DADCC}" type="presOf" srcId="{97730A09-288B-4FF7-946F-059AF05C7CA4}" destId="{5883BD88-DBF4-4CB9-B214-B0B73F967450}" srcOrd="0" destOrd="0" presId="urn:microsoft.com/office/officeart/2005/8/layout/vList6"/>
    <dgm:cxn modelId="{1A5385A6-0ACC-4797-8092-9A826D95B717}" type="presOf" srcId="{72BD4B3E-5069-4C15-85E4-3C99FB51DE41}" destId="{06222536-24B9-4193-83F6-BB1E2D4502C8}" srcOrd="0" destOrd="0" presId="urn:microsoft.com/office/officeart/2005/8/layout/vList6"/>
    <dgm:cxn modelId="{8D3E35CB-E099-4921-A789-F589D44679B5}" type="presOf" srcId="{CD6B0894-D4E6-4ADE-A67E-84CDD9A54C09}" destId="{21EF7A39-FEA2-4BA8-A2BD-570B2183309F}" srcOrd="0" destOrd="0" presId="urn:microsoft.com/office/officeart/2005/8/layout/vList6"/>
    <dgm:cxn modelId="{20ABA961-D988-4EE1-9C2F-07FEFB92B833}" type="presOf" srcId="{4891C49E-CBBA-4E27-8762-D73B3087661F}" destId="{AF5C8FBB-FB91-4959-BBA7-6347023EEBEE}" srcOrd="0" destOrd="0" presId="urn:microsoft.com/office/officeart/2005/8/layout/vList6"/>
    <dgm:cxn modelId="{B920E559-F891-4857-9A3A-656CC453FE23}" type="presOf" srcId="{A84D4563-11D2-40C7-A3A4-4E9A199A27F8}" destId="{8E50F03E-19DE-4044-AB39-D9F57ECB991D}" srcOrd="0" destOrd="0" presId="urn:microsoft.com/office/officeart/2005/8/layout/vList6"/>
    <dgm:cxn modelId="{268F9AAB-F387-49DC-BBE0-1EFFDDC3F640}" srcId="{A84D4563-11D2-40C7-A3A4-4E9A199A27F8}" destId="{2217DE6C-6C42-4343-B93F-01A98E4B467A}" srcOrd="1" destOrd="0" parTransId="{56314E6C-0E5E-4821-BA2D-49091B8DD3C8}" sibTransId="{75FB9CBA-C80A-40DD-B70B-E92FEF4875B6}"/>
    <dgm:cxn modelId="{F72C75A9-1A00-4D13-90AF-5B40CC260DBE}" srcId="{4891C49E-CBBA-4E27-8762-D73B3087661F}" destId="{97730A09-288B-4FF7-946F-059AF05C7CA4}" srcOrd="0" destOrd="0" parTransId="{36F05FBE-2EB2-4878-AFB4-1DC6698DD250}" sibTransId="{D2E175F3-4295-494E-86A7-CB4D7B714236}"/>
    <dgm:cxn modelId="{07F9A839-BD99-4580-A15F-5A3AEA58DE0F}" type="presOf" srcId="{16960D41-1917-4E5F-BE3A-FE1D5BCDE370}" destId="{C2BBCCF6-379A-4D09-AA6E-7027E423071E}" srcOrd="0" destOrd="1" presId="urn:microsoft.com/office/officeart/2005/8/layout/vList6"/>
    <dgm:cxn modelId="{46C5A112-CE70-4B8C-BABE-395BCC511B6A}" srcId="{72BD4B3E-5069-4C15-85E4-3C99FB51DE41}" destId="{16960D41-1917-4E5F-BE3A-FE1D5BCDE370}" srcOrd="1" destOrd="0" parTransId="{B8C7F5ED-44A3-433B-9A32-78A509855306}" sibTransId="{8DD5BA63-69C1-4DDC-BC2F-641F8B73CE85}"/>
    <dgm:cxn modelId="{18381EB1-E9F0-4A63-96AA-4179E90B746C}" type="presOf" srcId="{6593A943-B223-492D-8FEE-5FDE9C6B322E}" destId="{BFA11A60-2F47-4AD3-9975-135E46717DC7}" srcOrd="0" destOrd="0" presId="urn:microsoft.com/office/officeart/2005/8/layout/vList6"/>
    <dgm:cxn modelId="{0FCB55F2-C707-4D44-A368-AD67BEF2AB9B}" srcId="{A84D4563-11D2-40C7-A3A4-4E9A199A27F8}" destId="{6593A943-B223-492D-8FEE-5FDE9C6B322E}" srcOrd="0" destOrd="0" parTransId="{59B742AB-F385-4251-A3C5-7012B557FE5E}" sibTransId="{D638EDA4-844A-4B11-BEA0-103DA1041F7A}"/>
    <dgm:cxn modelId="{E97F7AB2-086F-4730-9FB6-4933D5F050A6}" type="presOf" srcId="{66DEF39F-E29E-4AD8-9533-94691B5FCFCA}" destId="{C2BBCCF6-379A-4D09-AA6E-7027E423071E}" srcOrd="0" destOrd="0" presId="urn:microsoft.com/office/officeart/2005/8/layout/vList6"/>
    <dgm:cxn modelId="{10C0045E-FA56-4A1B-BB90-5B1B8E439074}" type="presOf" srcId="{2217DE6C-6C42-4343-B93F-01A98E4B467A}" destId="{BFA11A60-2F47-4AD3-9975-135E46717DC7}" srcOrd="0" destOrd="1" presId="urn:microsoft.com/office/officeart/2005/8/layout/vList6"/>
    <dgm:cxn modelId="{F2418443-A2C8-4577-8ED2-88445E38708F}" srcId="{CD6B0894-D4E6-4ADE-A67E-84CDD9A54C09}" destId="{A84D4563-11D2-40C7-A3A4-4E9A199A27F8}" srcOrd="0" destOrd="0" parTransId="{765B8175-C4A8-477C-A688-5B0DD4224E13}" sibTransId="{66B7909F-CC2E-4E28-8694-C4CDA0464DB0}"/>
    <dgm:cxn modelId="{D7276CE2-F67E-4D75-9A09-E390AEF47AA8}" srcId="{72BD4B3E-5069-4C15-85E4-3C99FB51DE41}" destId="{66DEF39F-E29E-4AD8-9533-94691B5FCFCA}" srcOrd="0" destOrd="0" parTransId="{8322942D-29B8-41FF-B5BB-85FE5B652998}" sibTransId="{E16D429A-4ED3-43F6-8501-7B675158F2B3}"/>
    <dgm:cxn modelId="{B5044A8E-A41D-4F97-B518-3A4B608D123A}" srcId="{CD6B0894-D4E6-4ADE-A67E-84CDD9A54C09}" destId="{72BD4B3E-5069-4C15-85E4-3C99FB51DE41}" srcOrd="1" destOrd="0" parTransId="{632D425A-604F-4676-93FC-75076CE01435}" sibTransId="{4117D4CD-38B2-4AC6-8ED5-D6A15248803A}"/>
    <dgm:cxn modelId="{FFD23604-D7ED-4D7A-A1B9-187CEC35CF2D}" srcId="{CD6B0894-D4E6-4ADE-A67E-84CDD9A54C09}" destId="{4891C49E-CBBA-4E27-8762-D73B3087661F}" srcOrd="2" destOrd="0" parTransId="{A7AA31A8-19DE-4370-8750-763F35150FC6}" sibTransId="{7A76F37F-0789-4AC9-8876-1C5DFCEE31D4}"/>
    <dgm:cxn modelId="{981BE57D-174D-41D9-974A-C9909778D011}" type="presParOf" srcId="{21EF7A39-FEA2-4BA8-A2BD-570B2183309F}" destId="{4E0B7624-22F7-4062-8B8F-9667524E2A2A}" srcOrd="0" destOrd="0" presId="urn:microsoft.com/office/officeart/2005/8/layout/vList6"/>
    <dgm:cxn modelId="{275E1772-435F-4338-B927-B7E23CA37DB0}" type="presParOf" srcId="{4E0B7624-22F7-4062-8B8F-9667524E2A2A}" destId="{8E50F03E-19DE-4044-AB39-D9F57ECB991D}" srcOrd="0" destOrd="0" presId="urn:microsoft.com/office/officeart/2005/8/layout/vList6"/>
    <dgm:cxn modelId="{6015B53A-BCD2-4501-8FD5-F2B53E72678F}" type="presParOf" srcId="{4E0B7624-22F7-4062-8B8F-9667524E2A2A}" destId="{BFA11A60-2F47-4AD3-9975-135E46717DC7}" srcOrd="1" destOrd="0" presId="urn:microsoft.com/office/officeart/2005/8/layout/vList6"/>
    <dgm:cxn modelId="{B3647EF2-EEAC-4EE5-A49E-750F2B6DB9EE}" type="presParOf" srcId="{21EF7A39-FEA2-4BA8-A2BD-570B2183309F}" destId="{CE3B5265-9BB7-4C5A-87B4-811B3076668B}" srcOrd="1" destOrd="0" presId="urn:microsoft.com/office/officeart/2005/8/layout/vList6"/>
    <dgm:cxn modelId="{67A19251-D865-45C0-AB6E-8B1602B000AC}" type="presParOf" srcId="{21EF7A39-FEA2-4BA8-A2BD-570B2183309F}" destId="{9DF2D45E-C3C1-4F5C-A8B7-0BBD312A5D79}" srcOrd="2" destOrd="0" presId="urn:microsoft.com/office/officeart/2005/8/layout/vList6"/>
    <dgm:cxn modelId="{CCC3B00E-C34F-44A6-B307-7595D5438A1D}" type="presParOf" srcId="{9DF2D45E-C3C1-4F5C-A8B7-0BBD312A5D79}" destId="{06222536-24B9-4193-83F6-BB1E2D4502C8}" srcOrd="0" destOrd="0" presId="urn:microsoft.com/office/officeart/2005/8/layout/vList6"/>
    <dgm:cxn modelId="{883A6852-CB35-4624-B844-69A6BEBEECE8}" type="presParOf" srcId="{9DF2D45E-C3C1-4F5C-A8B7-0BBD312A5D79}" destId="{C2BBCCF6-379A-4D09-AA6E-7027E423071E}" srcOrd="1" destOrd="0" presId="urn:microsoft.com/office/officeart/2005/8/layout/vList6"/>
    <dgm:cxn modelId="{815F2FEF-1FA2-4B05-A299-C34A2F7B817D}" type="presParOf" srcId="{21EF7A39-FEA2-4BA8-A2BD-570B2183309F}" destId="{44761A61-8155-4B4D-AF44-41775325F641}" srcOrd="3" destOrd="0" presId="urn:microsoft.com/office/officeart/2005/8/layout/vList6"/>
    <dgm:cxn modelId="{A1AF8244-50B2-48F4-AD1A-D23A13779119}" type="presParOf" srcId="{21EF7A39-FEA2-4BA8-A2BD-570B2183309F}" destId="{D7BED368-CDCB-4053-B2BD-E227A04148C4}" srcOrd="4" destOrd="0" presId="urn:microsoft.com/office/officeart/2005/8/layout/vList6"/>
    <dgm:cxn modelId="{47409FD0-9F6D-45F1-8D8B-9084DDF559B4}" type="presParOf" srcId="{D7BED368-CDCB-4053-B2BD-E227A04148C4}" destId="{AF5C8FBB-FB91-4959-BBA7-6347023EEBEE}" srcOrd="0" destOrd="0" presId="urn:microsoft.com/office/officeart/2005/8/layout/vList6"/>
    <dgm:cxn modelId="{BF0D8450-A5AF-4878-AB46-F8A36684DB84}" type="presParOf" srcId="{D7BED368-CDCB-4053-B2BD-E227A04148C4}" destId="{5883BD88-DBF4-4CB9-B214-B0B73F96745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ACC0BC-2E0D-446E-9127-AF59A4DDDB98}">
      <dsp:nvSpPr>
        <dsp:cNvPr id="0" name=""/>
        <dsp:cNvSpPr/>
      </dsp:nvSpPr>
      <dsp:spPr>
        <a:xfrm>
          <a:off x="5665594" y="2210346"/>
          <a:ext cx="864708" cy="411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440"/>
              </a:lnTo>
              <a:lnTo>
                <a:pt x="864708" y="280440"/>
              </a:lnTo>
              <a:lnTo>
                <a:pt x="864708" y="4115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A317A-C41E-46D7-9002-7BFC6BC2F650}">
      <dsp:nvSpPr>
        <dsp:cNvPr id="0" name=""/>
        <dsp:cNvSpPr/>
      </dsp:nvSpPr>
      <dsp:spPr>
        <a:xfrm>
          <a:off x="4462784" y="3520380"/>
          <a:ext cx="864708" cy="411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440"/>
              </a:lnTo>
              <a:lnTo>
                <a:pt x="864708" y="280440"/>
              </a:lnTo>
              <a:lnTo>
                <a:pt x="864708" y="41152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9AB62-7672-425D-88C3-D7DECD112573}">
      <dsp:nvSpPr>
        <dsp:cNvPr id="0" name=""/>
        <dsp:cNvSpPr/>
      </dsp:nvSpPr>
      <dsp:spPr>
        <a:xfrm>
          <a:off x="3598075" y="3520380"/>
          <a:ext cx="864708" cy="411522"/>
        </a:xfrm>
        <a:custGeom>
          <a:avLst/>
          <a:gdLst/>
          <a:ahLst/>
          <a:cxnLst/>
          <a:rect l="0" t="0" r="0" b="0"/>
          <a:pathLst>
            <a:path>
              <a:moveTo>
                <a:pt x="864708" y="0"/>
              </a:moveTo>
              <a:lnTo>
                <a:pt x="864708" y="280440"/>
              </a:lnTo>
              <a:lnTo>
                <a:pt x="0" y="280440"/>
              </a:lnTo>
              <a:lnTo>
                <a:pt x="0" y="41152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7AF34-A859-48FD-A214-DC0873784BD3}">
      <dsp:nvSpPr>
        <dsp:cNvPr id="0" name=""/>
        <dsp:cNvSpPr/>
      </dsp:nvSpPr>
      <dsp:spPr>
        <a:xfrm>
          <a:off x="4462784" y="2210346"/>
          <a:ext cx="1202810" cy="411522"/>
        </a:xfrm>
        <a:custGeom>
          <a:avLst/>
          <a:gdLst/>
          <a:ahLst/>
          <a:cxnLst/>
          <a:rect l="0" t="0" r="0" b="0"/>
          <a:pathLst>
            <a:path>
              <a:moveTo>
                <a:pt x="1202810" y="0"/>
              </a:moveTo>
              <a:lnTo>
                <a:pt x="1202810" y="280440"/>
              </a:lnTo>
              <a:lnTo>
                <a:pt x="0" y="280440"/>
              </a:lnTo>
              <a:lnTo>
                <a:pt x="0" y="4115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CC847-DC31-4FB2-8AFF-1E9E607E0966}">
      <dsp:nvSpPr>
        <dsp:cNvPr id="0" name=""/>
        <dsp:cNvSpPr/>
      </dsp:nvSpPr>
      <dsp:spPr>
        <a:xfrm>
          <a:off x="3767126" y="900313"/>
          <a:ext cx="1898467" cy="411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440"/>
              </a:lnTo>
              <a:lnTo>
                <a:pt x="1898467" y="280440"/>
              </a:lnTo>
              <a:lnTo>
                <a:pt x="1898467" y="41152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4FAA4-939A-4447-8A93-5C120994C52A}">
      <dsp:nvSpPr>
        <dsp:cNvPr id="0" name=""/>
        <dsp:cNvSpPr/>
      </dsp:nvSpPr>
      <dsp:spPr>
        <a:xfrm>
          <a:off x="1868659" y="2210346"/>
          <a:ext cx="864708" cy="411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440"/>
              </a:lnTo>
              <a:lnTo>
                <a:pt x="864708" y="280440"/>
              </a:lnTo>
              <a:lnTo>
                <a:pt x="864708" y="4115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2B081-5AFB-4500-8ACF-8DE3A6E4B53C}">
      <dsp:nvSpPr>
        <dsp:cNvPr id="0" name=""/>
        <dsp:cNvSpPr/>
      </dsp:nvSpPr>
      <dsp:spPr>
        <a:xfrm>
          <a:off x="1003950" y="2210346"/>
          <a:ext cx="864708" cy="411522"/>
        </a:xfrm>
        <a:custGeom>
          <a:avLst/>
          <a:gdLst/>
          <a:ahLst/>
          <a:cxnLst/>
          <a:rect l="0" t="0" r="0" b="0"/>
          <a:pathLst>
            <a:path>
              <a:moveTo>
                <a:pt x="864708" y="0"/>
              </a:moveTo>
              <a:lnTo>
                <a:pt x="864708" y="280440"/>
              </a:lnTo>
              <a:lnTo>
                <a:pt x="0" y="280440"/>
              </a:lnTo>
              <a:lnTo>
                <a:pt x="0" y="4115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E9A23-52D5-4460-A9B2-BF532CF4FCD6}">
      <dsp:nvSpPr>
        <dsp:cNvPr id="0" name=""/>
        <dsp:cNvSpPr/>
      </dsp:nvSpPr>
      <dsp:spPr>
        <a:xfrm>
          <a:off x="1868659" y="900313"/>
          <a:ext cx="1898467" cy="411522"/>
        </a:xfrm>
        <a:custGeom>
          <a:avLst/>
          <a:gdLst/>
          <a:ahLst/>
          <a:cxnLst/>
          <a:rect l="0" t="0" r="0" b="0"/>
          <a:pathLst>
            <a:path>
              <a:moveTo>
                <a:pt x="1898467" y="0"/>
              </a:moveTo>
              <a:lnTo>
                <a:pt x="1898467" y="280440"/>
              </a:lnTo>
              <a:lnTo>
                <a:pt x="0" y="280440"/>
              </a:lnTo>
              <a:lnTo>
                <a:pt x="0" y="41152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FC515-FE7A-4183-8B81-0A819E9C7966}">
      <dsp:nvSpPr>
        <dsp:cNvPr id="0" name=""/>
        <dsp:cNvSpPr/>
      </dsp:nvSpPr>
      <dsp:spPr>
        <a:xfrm>
          <a:off x="3059638" y="1803"/>
          <a:ext cx="1414977" cy="8985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78612-BD93-4D18-9F5D-ED2737E6A8FB}">
      <dsp:nvSpPr>
        <dsp:cNvPr id="0" name=""/>
        <dsp:cNvSpPr/>
      </dsp:nvSpPr>
      <dsp:spPr>
        <a:xfrm>
          <a:off x="3216857" y="151161"/>
          <a:ext cx="1414977" cy="89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itchFamily="34" charset="0"/>
              <a:cs typeface="Arial" pitchFamily="34" charset="0"/>
            </a:rPr>
            <a:t>Финансовый рынок</a:t>
          </a:r>
        </a:p>
      </dsp:txBody>
      <dsp:txXfrm>
        <a:off x="3216857" y="151161"/>
        <a:ext cx="1414977" cy="898510"/>
      </dsp:txXfrm>
    </dsp:sp>
    <dsp:sp modelId="{99044081-7395-4636-A1A4-91817E1869CA}">
      <dsp:nvSpPr>
        <dsp:cNvPr id="0" name=""/>
        <dsp:cNvSpPr/>
      </dsp:nvSpPr>
      <dsp:spPr>
        <a:xfrm>
          <a:off x="1161170" y="1311836"/>
          <a:ext cx="1414977" cy="8985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16532-5672-4B03-AC86-3628C8E601BC}">
      <dsp:nvSpPr>
        <dsp:cNvPr id="0" name=""/>
        <dsp:cNvSpPr/>
      </dsp:nvSpPr>
      <dsp:spPr>
        <a:xfrm>
          <a:off x="1318390" y="1461194"/>
          <a:ext cx="1414977" cy="89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Денежный рынок</a:t>
          </a:r>
        </a:p>
      </dsp:txBody>
      <dsp:txXfrm>
        <a:off x="1318390" y="1461194"/>
        <a:ext cx="1414977" cy="898510"/>
      </dsp:txXfrm>
    </dsp:sp>
    <dsp:sp modelId="{B5463049-CE6B-4A8A-AC0B-AEAE0450BB75}">
      <dsp:nvSpPr>
        <dsp:cNvPr id="0" name=""/>
        <dsp:cNvSpPr/>
      </dsp:nvSpPr>
      <dsp:spPr>
        <a:xfrm>
          <a:off x="296462" y="2621869"/>
          <a:ext cx="1414977" cy="8985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E9F34-4E3A-40D8-9093-88E27B692C30}">
      <dsp:nvSpPr>
        <dsp:cNvPr id="0" name=""/>
        <dsp:cNvSpPr/>
      </dsp:nvSpPr>
      <dsp:spPr>
        <a:xfrm>
          <a:off x="453681" y="2771228"/>
          <a:ext cx="1414977" cy="89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itchFamily="34" charset="0"/>
              <a:cs typeface="Arial" pitchFamily="34" charset="0"/>
            </a:rPr>
            <a:t>Рынок краткосрочных обязательств и кредитов</a:t>
          </a:r>
        </a:p>
      </dsp:txBody>
      <dsp:txXfrm>
        <a:off x="453681" y="2771228"/>
        <a:ext cx="1414977" cy="898510"/>
      </dsp:txXfrm>
    </dsp:sp>
    <dsp:sp modelId="{5CFC2709-68F5-4B6D-B345-2E7A383EF9EF}">
      <dsp:nvSpPr>
        <dsp:cNvPr id="0" name=""/>
        <dsp:cNvSpPr/>
      </dsp:nvSpPr>
      <dsp:spPr>
        <a:xfrm>
          <a:off x="2025878" y="2621869"/>
          <a:ext cx="1414977" cy="8985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03D89-D1C2-4523-A56B-7F9530BD0656}">
      <dsp:nvSpPr>
        <dsp:cNvPr id="0" name=""/>
        <dsp:cNvSpPr/>
      </dsp:nvSpPr>
      <dsp:spPr>
        <a:xfrm>
          <a:off x="2183098" y="2771228"/>
          <a:ext cx="1414977" cy="89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Валютный </a:t>
          </a:r>
          <a:r>
            <a:rPr lang="ru-RU" sz="1400" kern="1200" dirty="0">
              <a:latin typeface="Arial" pitchFamily="34" charset="0"/>
              <a:cs typeface="Arial" pitchFamily="34" charset="0"/>
            </a:rPr>
            <a:t>рынок</a:t>
          </a:r>
        </a:p>
      </dsp:txBody>
      <dsp:txXfrm>
        <a:off x="2183098" y="2771228"/>
        <a:ext cx="1414977" cy="898510"/>
      </dsp:txXfrm>
    </dsp:sp>
    <dsp:sp modelId="{1F6897B9-305E-454B-A015-91554B23B704}">
      <dsp:nvSpPr>
        <dsp:cNvPr id="0" name=""/>
        <dsp:cNvSpPr/>
      </dsp:nvSpPr>
      <dsp:spPr>
        <a:xfrm>
          <a:off x="4958105" y="1311836"/>
          <a:ext cx="1414977" cy="8985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6A71A-F5BE-4142-8619-64D215A08399}">
      <dsp:nvSpPr>
        <dsp:cNvPr id="0" name=""/>
        <dsp:cNvSpPr/>
      </dsp:nvSpPr>
      <dsp:spPr>
        <a:xfrm>
          <a:off x="5115325" y="1461194"/>
          <a:ext cx="1414977" cy="89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itchFamily="34" charset="0"/>
              <a:cs typeface="Arial" pitchFamily="34" charset="0"/>
            </a:rPr>
            <a:t>Рынок капиталов</a:t>
          </a:r>
        </a:p>
      </dsp:txBody>
      <dsp:txXfrm>
        <a:off x="5115325" y="1461194"/>
        <a:ext cx="1414977" cy="898510"/>
      </dsp:txXfrm>
    </dsp:sp>
    <dsp:sp modelId="{BFCF680E-D12D-4229-B172-9989BFA5DB02}">
      <dsp:nvSpPr>
        <dsp:cNvPr id="0" name=""/>
        <dsp:cNvSpPr/>
      </dsp:nvSpPr>
      <dsp:spPr>
        <a:xfrm>
          <a:off x="3755295" y="2621869"/>
          <a:ext cx="1414977" cy="8985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61700-2809-42B7-8761-D7C43E739629}">
      <dsp:nvSpPr>
        <dsp:cNvPr id="0" name=""/>
        <dsp:cNvSpPr/>
      </dsp:nvSpPr>
      <dsp:spPr>
        <a:xfrm>
          <a:off x="3912515" y="2771228"/>
          <a:ext cx="1414977" cy="89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itchFamily="34" charset="0"/>
              <a:cs typeface="Arial" pitchFamily="34" charset="0"/>
            </a:rPr>
            <a:t>Рынок ценных бумаг</a:t>
          </a:r>
        </a:p>
      </dsp:txBody>
      <dsp:txXfrm>
        <a:off x="3912515" y="2771228"/>
        <a:ext cx="1414977" cy="898510"/>
      </dsp:txXfrm>
    </dsp:sp>
    <dsp:sp modelId="{2207C836-EDD6-49AB-A765-B3EF8A6CFE80}">
      <dsp:nvSpPr>
        <dsp:cNvPr id="0" name=""/>
        <dsp:cNvSpPr/>
      </dsp:nvSpPr>
      <dsp:spPr>
        <a:xfrm>
          <a:off x="2890587" y="3931902"/>
          <a:ext cx="1414977" cy="898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19871-3A89-436B-A189-84D6BC1B0C5B}">
      <dsp:nvSpPr>
        <dsp:cNvPr id="0" name=""/>
        <dsp:cNvSpPr/>
      </dsp:nvSpPr>
      <dsp:spPr>
        <a:xfrm>
          <a:off x="3047806" y="4081261"/>
          <a:ext cx="1414977" cy="89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Arial" pitchFamily="34" charset="0"/>
              <a:cs typeface="Arial" pitchFamily="34" charset="0"/>
            </a:rPr>
            <a:t>Фондовый рынок</a:t>
          </a:r>
        </a:p>
      </dsp:txBody>
      <dsp:txXfrm>
        <a:off x="3047806" y="4081261"/>
        <a:ext cx="1414977" cy="898510"/>
      </dsp:txXfrm>
    </dsp:sp>
    <dsp:sp modelId="{8B6CC38B-1046-465F-BEAE-E915EBC408F6}">
      <dsp:nvSpPr>
        <dsp:cNvPr id="0" name=""/>
        <dsp:cNvSpPr/>
      </dsp:nvSpPr>
      <dsp:spPr>
        <a:xfrm>
          <a:off x="4620003" y="3931902"/>
          <a:ext cx="1414977" cy="898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5361B-ADED-4FC4-B1D7-088E34E7D4D3}">
      <dsp:nvSpPr>
        <dsp:cNvPr id="0" name=""/>
        <dsp:cNvSpPr/>
      </dsp:nvSpPr>
      <dsp:spPr>
        <a:xfrm>
          <a:off x="4777223" y="4081261"/>
          <a:ext cx="1414977" cy="89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Arial" pitchFamily="34" charset="0"/>
              <a:cs typeface="Arial" pitchFamily="34" charset="0"/>
            </a:rPr>
            <a:t>Рынок товарных ценных бумаг</a:t>
          </a:r>
        </a:p>
      </dsp:txBody>
      <dsp:txXfrm>
        <a:off x="4777223" y="4081261"/>
        <a:ext cx="1414977" cy="898510"/>
      </dsp:txXfrm>
    </dsp:sp>
    <dsp:sp modelId="{C5C1C2BB-B36E-4BBD-BC2F-0B0E83163C3B}">
      <dsp:nvSpPr>
        <dsp:cNvPr id="0" name=""/>
        <dsp:cNvSpPr/>
      </dsp:nvSpPr>
      <dsp:spPr>
        <a:xfrm>
          <a:off x="5484712" y="2621869"/>
          <a:ext cx="2091180" cy="8985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E5170-3668-4F7C-8D10-43B646A2367E}">
      <dsp:nvSpPr>
        <dsp:cNvPr id="0" name=""/>
        <dsp:cNvSpPr/>
      </dsp:nvSpPr>
      <dsp:spPr>
        <a:xfrm>
          <a:off x="5641932" y="2771228"/>
          <a:ext cx="2091180" cy="89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itchFamily="34" charset="0"/>
              <a:cs typeface="Arial" pitchFamily="34" charset="0"/>
            </a:rPr>
            <a:t>Рынок среднесрочных и долгосрочных кредитов</a:t>
          </a:r>
        </a:p>
      </dsp:txBody>
      <dsp:txXfrm>
        <a:off x="5641932" y="2771228"/>
        <a:ext cx="2091180" cy="8985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84B60E-D983-45F3-9E34-0331E9BC468E}">
      <dsp:nvSpPr>
        <dsp:cNvPr id="0" name=""/>
        <dsp:cNvSpPr/>
      </dsp:nvSpPr>
      <dsp:spPr>
        <a:xfrm>
          <a:off x="3658006" y="423"/>
          <a:ext cx="5487009" cy="16503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>
              <a:solidFill>
                <a:srgbClr val="002060"/>
              </a:solidFill>
              <a:latin typeface="Arial"/>
              <a:ea typeface="tahoma"/>
              <a:cs typeface="tahoma"/>
            </a:rPr>
            <a:t>Денежный</a:t>
          </a:r>
          <a:r>
            <a:rPr lang="en-US" sz="1600" b="1" kern="1200" dirty="0" smtClean="0">
              <a:solidFill>
                <a:srgbClr val="002060"/>
              </a:solidFill>
              <a:latin typeface="Arial"/>
              <a:ea typeface="tahoma"/>
              <a:cs typeface="tahoma"/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  <a:latin typeface="Arial"/>
              <a:ea typeface="tahoma"/>
              <a:cs typeface="tahoma"/>
            </a:rPr>
            <a:t>рынок</a:t>
          </a:r>
          <a:r>
            <a:rPr lang="en-US" sz="1600" kern="1200" dirty="0" smtClean="0">
              <a:solidFill>
                <a:srgbClr val="002060"/>
              </a:solidFill>
              <a:latin typeface="Arial"/>
              <a:ea typeface="tahoma"/>
              <a:cs typeface="tahoma"/>
            </a:rPr>
            <a:t> </a:t>
          </a:r>
          <a:r>
            <a:rPr lang="en-US" sz="1600" kern="1200" dirty="0" smtClean="0">
              <a:latin typeface="Arial"/>
              <a:ea typeface="tahoma"/>
              <a:cs typeface="tahoma"/>
            </a:rPr>
            <a:t>–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это</a:t>
          </a:r>
          <a:r>
            <a:rPr lang="en-US" sz="1600" kern="1200" dirty="0" smtClean="0">
              <a:latin typeface="Arial"/>
              <a:ea typeface="tahoma"/>
              <a:cs typeface="tahoma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часть</a:t>
          </a:r>
          <a:r>
            <a:rPr lang="en-US" sz="1600" kern="1200" dirty="0" smtClean="0">
              <a:latin typeface="Arial"/>
              <a:ea typeface="tahoma"/>
              <a:cs typeface="tahoma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финансового</a:t>
          </a:r>
          <a:r>
            <a:rPr lang="en-US" sz="1600" kern="1200" dirty="0" smtClean="0">
              <a:latin typeface="Arial"/>
              <a:ea typeface="tahoma"/>
              <a:cs typeface="tahoma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рынка</a:t>
          </a:r>
          <a:r>
            <a:rPr lang="en-US" sz="1600" kern="1200" dirty="0" smtClean="0">
              <a:latin typeface="Arial"/>
              <a:ea typeface="tahoma"/>
              <a:cs typeface="tahoma"/>
            </a:rPr>
            <a:t>,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на</a:t>
          </a:r>
          <a:r>
            <a:rPr lang="en-US" sz="1600" kern="1200" dirty="0" smtClean="0">
              <a:latin typeface="Arial"/>
              <a:ea typeface="tahoma"/>
              <a:cs typeface="tahoma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нем</a:t>
          </a:r>
          <a:r>
            <a:rPr lang="en-US" sz="1600" kern="1200" dirty="0" smtClean="0">
              <a:latin typeface="Arial"/>
              <a:ea typeface="tahoma"/>
              <a:cs typeface="tahoma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осуществляются</a:t>
          </a:r>
          <a:r>
            <a:rPr lang="en-US" sz="1600" kern="1200" dirty="0" smtClean="0">
              <a:latin typeface="Arial"/>
              <a:ea typeface="tahoma"/>
              <a:cs typeface="tahoma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операции</a:t>
          </a:r>
          <a:r>
            <a:rPr lang="en-US" sz="1600" kern="1200" dirty="0" smtClean="0">
              <a:latin typeface="Arial"/>
              <a:ea typeface="tahoma"/>
              <a:cs typeface="tahoma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по</a:t>
          </a:r>
          <a:r>
            <a:rPr lang="en-US" sz="1600" kern="1200" dirty="0" smtClean="0">
              <a:latin typeface="Arial"/>
              <a:ea typeface="tahoma"/>
              <a:cs typeface="tahoma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продаже</a:t>
          </a:r>
          <a:r>
            <a:rPr lang="en-US" sz="1600" kern="1200" dirty="0" smtClean="0">
              <a:latin typeface="Arial"/>
              <a:ea typeface="tahoma"/>
              <a:cs typeface="tahoma"/>
            </a:rPr>
            <a:t> и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покупке</a:t>
          </a:r>
          <a:r>
            <a:rPr lang="en-US" sz="1600" kern="1200" dirty="0" smtClean="0">
              <a:latin typeface="Arial"/>
              <a:ea typeface="tahoma"/>
              <a:cs typeface="tahoma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денег</a:t>
          </a:r>
          <a:r>
            <a:rPr lang="en-US" sz="1600" kern="1200" dirty="0" smtClean="0">
              <a:latin typeface="Arial"/>
              <a:ea typeface="tahoma"/>
              <a:cs typeface="tahoma"/>
            </a:rPr>
            <a:t>,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которые</a:t>
          </a:r>
          <a:r>
            <a:rPr lang="en-US" sz="1600" kern="1200" dirty="0" smtClean="0">
              <a:latin typeface="Arial"/>
              <a:ea typeface="tahoma"/>
              <a:cs typeface="tahoma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выступают</a:t>
          </a:r>
          <a:r>
            <a:rPr lang="en-US" sz="1600" kern="1200" dirty="0" smtClean="0">
              <a:latin typeface="Arial"/>
              <a:ea typeface="tahoma"/>
              <a:cs typeface="tahoma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особым</a:t>
          </a:r>
          <a:r>
            <a:rPr lang="en-US" sz="1600" kern="1200" dirty="0" smtClean="0">
              <a:latin typeface="Arial"/>
              <a:ea typeface="tahoma"/>
              <a:cs typeface="tahoma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товаром</a:t>
          </a:r>
          <a:r>
            <a:rPr lang="en-US" sz="1600" kern="1200" dirty="0" smtClean="0">
              <a:latin typeface="Arial"/>
              <a:ea typeface="tahoma"/>
              <a:cs typeface="tahoma"/>
            </a:rPr>
            <a:t>,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соответственно</a:t>
          </a:r>
          <a:r>
            <a:rPr lang="en-US" sz="1600" kern="1200" dirty="0" smtClean="0">
              <a:latin typeface="Arial"/>
              <a:ea typeface="tahoma"/>
              <a:cs typeface="tahoma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на</a:t>
          </a:r>
          <a:r>
            <a:rPr lang="en-US" sz="1600" kern="1200" dirty="0" smtClean="0">
              <a:latin typeface="Arial"/>
              <a:ea typeface="tahoma"/>
              <a:cs typeface="tahoma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данном</a:t>
          </a:r>
          <a:r>
            <a:rPr lang="en-US" sz="1600" kern="1200" dirty="0" smtClean="0">
              <a:latin typeface="Arial"/>
              <a:ea typeface="tahoma"/>
              <a:cs typeface="tahoma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рынке</a:t>
          </a:r>
          <a:r>
            <a:rPr lang="en-US" sz="1600" kern="1200" dirty="0" smtClean="0">
              <a:latin typeface="Arial"/>
              <a:ea typeface="tahoma"/>
              <a:cs typeface="tahoma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формируется</a:t>
          </a:r>
          <a:r>
            <a:rPr lang="en-US" sz="1600" kern="1200" dirty="0" smtClean="0">
              <a:latin typeface="Arial"/>
              <a:ea typeface="tahoma"/>
              <a:cs typeface="tahoma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спрос</a:t>
          </a:r>
          <a:r>
            <a:rPr lang="en-US" sz="1600" kern="1200" dirty="0" smtClean="0">
              <a:latin typeface="Arial"/>
              <a:ea typeface="tahoma"/>
              <a:cs typeface="tahoma"/>
            </a:rPr>
            <a:t>,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предложение</a:t>
          </a:r>
          <a:r>
            <a:rPr lang="en-US" sz="1600" kern="1200" dirty="0" smtClean="0">
              <a:latin typeface="Arial"/>
              <a:ea typeface="tahoma"/>
              <a:cs typeface="tahoma"/>
            </a:rPr>
            <a:t> и </a:t>
          </a:r>
          <a:r>
            <a:rPr lang="en-US" sz="1600" kern="1200" dirty="0" err="1" smtClean="0">
              <a:latin typeface="Arial"/>
              <a:ea typeface="tahoma"/>
              <a:cs typeface="tahoma"/>
            </a:rPr>
            <a:t>цена</a:t>
          </a:r>
          <a:r>
            <a:rPr lang="en-US" sz="1600" kern="1200" dirty="0" smtClean="0">
              <a:latin typeface="Arial"/>
              <a:ea typeface="tahoma"/>
              <a:cs typeface="tahoma"/>
            </a:rPr>
            <a:t>.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658006" y="423"/>
        <a:ext cx="5487009" cy="1650341"/>
      </dsp:txXfrm>
    </dsp:sp>
    <dsp:sp modelId="{E3FFB421-8DD1-4D93-9EEC-3B5672809531}">
      <dsp:nvSpPr>
        <dsp:cNvPr id="0" name=""/>
        <dsp:cNvSpPr/>
      </dsp:nvSpPr>
      <dsp:spPr>
        <a:xfrm>
          <a:off x="0" y="423"/>
          <a:ext cx="3658006" cy="16503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/>
              <a:cs typeface="Arial"/>
            </a:rPr>
            <a:t>С точки зрения современной </a:t>
          </a:r>
          <a:r>
            <a:rPr lang="ru-RU" sz="2000" b="1" kern="1200" dirty="0" smtClean="0">
              <a:latin typeface="Arial"/>
              <a:cs typeface="Arial"/>
            </a:rPr>
            <a:t>экономической теории</a:t>
          </a:r>
          <a:r>
            <a:rPr lang="ru-RU" sz="2000" kern="1200" dirty="0" smtClean="0">
              <a:latin typeface="Arial"/>
              <a:cs typeface="Arial"/>
            </a:rPr>
            <a:t>: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0" y="423"/>
        <a:ext cx="3658006" cy="1650341"/>
      </dsp:txXfrm>
    </dsp:sp>
    <dsp:sp modelId="{2B4BBF10-4CB0-4829-8662-9B4128850AD3}">
      <dsp:nvSpPr>
        <dsp:cNvPr id="0" name=""/>
        <dsp:cNvSpPr/>
      </dsp:nvSpPr>
      <dsp:spPr>
        <a:xfrm>
          <a:off x="3658006" y="1815798"/>
          <a:ext cx="5487009" cy="16503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>
              <a:solidFill>
                <a:srgbClr val="002060"/>
              </a:solidFill>
              <a:latin typeface="Arial"/>
              <a:ea typeface="tahoma"/>
              <a:cs typeface="Arial"/>
            </a:rPr>
            <a:t>Денежный</a:t>
          </a:r>
          <a:r>
            <a:rPr lang="en-US" sz="1600" b="1" kern="1200" dirty="0" smtClean="0">
              <a:solidFill>
                <a:srgbClr val="002060"/>
              </a:solidFill>
              <a:latin typeface="Arial"/>
              <a:ea typeface="tahoma"/>
              <a:cs typeface="Arial"/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  <a:latin typeface="Arial"/>
              <a:ea typeface="tahoma"/>
              <a:cs typeface="Arial"/>
            </a:rPr>
            <a:t>рынок</a:t>
          </a:r>
          <a:r>
            <a:rPr lang="en-US" sz="1600" b="1" kern="1200" dirty="0" smtClean="0">
              <a:solidFill>
                <a:srgbClr val="002060"/>
              </a:solidFill>
              <a:latin typeface="Arial"/>
              <a:ea typeface="tahoma"/>
              <a:cs typeface="Arial"/>
            </a:rPr>
            <a:t> </a:t>
          </a:r>
          <a:r>
            <a:rPr lang="en-US" sz="1600" kern="1200" dirty="0" smtClean="0">
              <a:latin typeface="Arial"/>
              <a:ea typeface="tahoma"/>
              <a:cs typeface="Arial"/>
            </a:rPr>
            <a:t>– </a:t>
          </a:r>
          <a:r>
            <a:rPr lang="en-US" sz="1600" kern="1200" dirty="0" err="1" smtClean="0">
              <a:latin typeface="Arial"/>
              <a:ea typeface="tahoma"/>
              <a:cs typeface="Arial"/>
            </a:rPr>
            <a:t>это</a:t>
          </a:r>
          <a:r>
            <a:rPr lang="en-US" sz="1600" kern="1200" dirty="0" smtClean="0">
              <a:latin typeface="Arial"/>
              <a:ea typeface="tahoma"/>
              <a:cs typeface="Arial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Arial"/>
            </a:rPr>
            <a:t>рынок</a:t>
          </a:r>
          <a:r>
            <a:rPr lang="en-US" sz="1600" kern="1200" dirty="0" smtClean="0">
              <a:latin typeface="Arial"/>
              <a:ea typeface="tahoma"/>
              <a:cs typeface="Arial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Arial"/>
            </a:rPr>
            <a:t>краткосрочного</a:t>
          </a:r>
          <a:r>
            <a:rPr lang="en-US" sz="1600" kern="1200" dirty="0" smtClean="0">
              <a:latin typeface="Arial"/>
              <a:ea typeface="tahoma"/>
              <a:cs typeface="Arial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Arial"/>
            </a:rPr>
            <a:t>инвестирования</a:t>
          </a:r>
          <a:r>
            <a:rPr lang="en-US" sz="1600" kern="1200" dirty="0" smtClean="0">
              <a:latin typeface="Arial"/>
              <a:ea typeface="tahoma"/>
              <a:cs typeface="Arial"/>
            </a:rPr>
            <a:t>, </a:t>
          </a:r>
          <a:r>
            <a:rPr lang="en-US" sz="1600" kern="1200" dirty="0" err="1" smtClean="0">
              <a:latin typeface="Arial"/>
              <a:ea typeface="tahoma"/>
              <a:cs typeface="Arial"/>
            </a:rPr>
            <a:t>на</a:t>
          </a:r>
          <a:r>
            <a:rPr lang="en-US" sz="1600" kern="1200" dirty="0" smtClean="0">
              <a:latin typeface="Arial"/>
              <a:ea typeface="tahoma"/>
              <a:cs typeface="Arial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Arial"/>
            </a:rPr>
            <a:t>срок</a:t>
          </a:r>
          <a:r>
            <a:rPr lang="en-US" sz="1600" kern="1200" dirty="0" smtClean="0">
              <a:latin typeface="Arial"/>
              <a:ea typeface="tahoma"/>
              <a:cs typeface="Arial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Arial"/>
            </a:rPr>
            <a:t>менее</a:t>
          </a:r>
          <a:r>
            <a:rPr lang="en-US" sz="1600" kern="1200" dirty="0" smtClean="0">
              <a:latin typeface="Arial"/>
              <a:ea typeface="tahoma"/>
              <a:cs typeface="Arial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Arial"/>
            </a:rPr>
            <a:t>одного</a:t>
          </a:r>
          <a:r>
            <a:rPr lang="en-US" sz="1600" kern="1200" dirty="0" smtClean="0">
              <a:latin typeface="Arial"/>
              <a:ea typeface="tahoma"/>
              <a:cs typeface="Arial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Arial"/>
            </a:rPr>
            <a:t>года</a:t>
          </a:r>
          <a:r>
            <a:rPr lang="en-US" sz="1600" kern="1200" dirty="0" smtClean="0">
              <a:latin typeface="Arial"/>
              <a:ea typeface="tahoma"/>
              <a:cs typeface="Arial"/>
            </a:rPr>
            <a:t>. </a:t>
          </a:r>
          <a:r>
            <a:rPr lang="en-US" sz="1600" kern="1200" dirty="0" err="1" smtClean="0">
              <a:latin typeface="Arial"/>
              <a:ea typeface="tahoma"/>
              <a:cs typeface="Arial"/>
            </a:rPr>
            <a:t>На</a:t>
          </a:r>
          <a:r>
            <a:rPr lang="en-US" sz="1600" kern="1200" dirty="0" smtClean="0">
              <a:latin typeface="Arial"/>
              <a:ea typeface="tahoma"/>
              <a:cs typeface="Arial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Arial"/>
            </a:rPr>
            <a:t>денежном</a:t>
          </a:r>
          <a:r>
            <a:rPr lang="en-US" sz="1600" kern="1200" dirty="0" smtClean="0">
              <a:latin typeface="Arial"/>
              <a:ea typeface="tahoma"/>
              <a:cs typeface="Arial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Arial"/>
            </a:rPr>
            <a:t>рынке</a:t>
          </a:r>
          <a:r>
            <a:rPr lang="en-US" sz="1600" kern="1200" dirty="0" smtClean="0">
              <a:latin typeface="Arial"/>
              <a:ea typeface="tahoma"/>
              <a:cs typeface="Arial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Arial"/>
            </a:rPr>
            <a:t>устанавливается</a:t>
          </a:r>
          <a:r>
            <a:rPr lang="en-US" sz="1600" kern="1200" dirty="0" smtClean="0">
              <a:latin typeface="Arial"/>
              <a:ea typeface="tahoma"/>
              <a:cs typeface="Arial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Arial"/>
            </a:rPr>
            <a:t>равновесное</a:t>
          </a:r>
          <a:r>
            <a:rPr lang="en-US" sz="1600" kern="1200" dirty="0" smtClean="0">
              <a:latin typeface="Arial"/>
              <a:ea typeface="tahoma"/>
              <a:cs typeface="Arial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Arial"/>
            </a:rPr>
            <a:t>значение</a:t>
          </a:r>
          <a:r>
            <a:rPr lang="en-US" sz="1600" kern="1200" dirty="0" smtClean="0">
              <a:latin typeface="Arial"/>
              <a:ea typeface="tahoma"/>
              <a:cs typeface="Arial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Arial"/>
            </a:rPr>
            <a:t>количества</a:t>
          </a:r>
          <a:r>
            <a:rPr lang="en-US" sz="1600" kern="1200" dirty="0" smtClean="0">
              <a:latin typeface="Arial"/>
              <a:ea typeface="tahoma"/>
              <a:cs typeface="Arial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Arial"/>
            </a:rPr>
            <a:t>денег</a:t>
          </a:r>
          <a:r>
            <a:rPr lang="en-US" sz="1600" kern="1200" dirty="0" smtClean="0">
              <a:latin typeface="Arial"/>
              <a:ea typeface="tahoma"/>
              <a:cs typeface="Arial"/>
            </a:rPr>
            <a:t> и </a:t>
          </a:r>
          <a:r>
            <a:rPr lang="en-US" sz="1600" kern="1200" dirty="0" err="1" smtClean="0">
              <a:latin typeface="Arial"/>
              <a:ea typeface="tahoma"/>
              <a:cs typeface="Arial"/>
            </a:rPr>
            <a:t>равновесная</a:t>
          </a:r>
          <a:r>
            <a:rPr lang="en-US" sz="1600" kern="1200" dirty="0" smtClean="0">
              <a:latin typeface="Arial"/>
              <a:ea typeface="tahoma"/>
              <a:cs typeface="Arial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Arial"/>
            </a:rPr>
            <a:t>ставка</a:t>
          </a:r>
          <a:r>
            <a:rPr lang="en-US" sz="1600" kern="1200" dirty="0" smtClean="0">
              <a:latin typeface="Arial"/>
              <a:ea typeface="tahoma"/>
              <a:cs typeface="Arial"/>
            </a:rPr>
            <a:t> </a:t>
          </a:r>
          <a:r>
            <a:rPr lang="en-US" sz="1600" kern="1200" dirty="0" err="1" smtClean="0">
              <a:latin typeface="Arial"/>
              <a:ea typeface="tahoma"/>
              <a:cs typeface="Arial"/>
            </a:rPr>
            <a:t>процента</a:t>
          </a:r>
          <a:r>
            <a:rPr lang="en-US" sz="1600" kern="1200" dirty="0" smtClean="0">
              <a:latin typeface="Arial"/>
              <a:ea typeface="tahoma"/>
              <a:cs typeface="Arial"/>
            </a:rPr>
            <a:t>.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658006" y="1815798"/>
        <a:ext cx="5487009" cy="1650341"/>
      </dsp:txXfrm>
    </dsp:sp>
    <dsp:sp modelId="{8CBE669D-D03F-44A6-A5F8-5A6EFA271A38}">
      <dsp:nvSpPr>
        <dsp:cNvPr id="0" name=""/>
        <dsp:cNvSpPr/>
      </dsp:nvSpPr>
      <dsp:spPr>
        <a:xfrm>
          <a:off x="0" y="1815798"/>
          <a:ext cx="3658006" cy="16503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ea typeface="tahoma"/>
              <a:cs typeface="tahoma"/>
            </a:rPr>
            <a:t>С </a:t>
          </a:r>
          <a:r>
            <a:rPr lang="en-US" sz="2000" kern="1200" dirty="0" err="1" smtClean="0">
              <a:latin typeface="Arial"/>
              <a:ea typeface="tahoma"/>
              <a:cs typeface="tahoma"/>
            </a:rPr>
            <a:t>точки</a:t>
          </a:r>
          <a:r>
            <a:rPr lang="en-US" sz="2000" kern="1200" dirty="0" smtClean="0">
              <a:latin typeface="Arial"/>
              <a:ea typeface="tahoma"/>
              <a:cs typeface="tahoma"/>
            </a:rPr>
            <a:t> </a:t>
          </a:r>
          <a:r>
            <a:rPr lang="en-US" sz="2000" kern="1200" dirty="0" err="1" smtClean="0">
              <a:latin typeface="Arial"/>
              <a:ea typeface="tahoma"/>
              <a:cs typeface="tahoma"/>
            </a:rPr>
            <a:t>зрения</a:t>
          </a:r>
          <a:r>
            <a:rPr lang="en-US" sz="2000" kern="1200" dirty="0" smtClean="0">
              <a:latin typeface="Arial"/>
              <a:ea typeface="tahoma"/>
              <a:cs typeface="tahoma"/>
            </a:rPr>
            <a:t> </a:t>
          </a:r>
          <a:r>
            <a:rPr lang="en-US" sz="2000" b="1" kern="1200" dirty="0" err="1" smtClean="0">
              <a:latin typeface="Arial"/>
              <a:ea typeface="tahoma"/>
              <a:cs typeface="tahoma"/>
            </a:rPr>
            <a:t>теории</a:t>
          </a:r>
          <a:r>
            <a:rPr lang="en-US" sz="2000" b="1" kern="1200" dirty="0" smtClean="0">
              <a:latin typeface="Arial"/>
              <a:ea typeface="tahoma"/>
              <a:cs typeface="tahoma"/>
            </a:rPr>
            <a:t> </a:t>
          </a:r>
          <a:r>
            <a:rPr lang="en-US" sz="2000" b="1" kern="1200" dirty="0" err="1" smtClean="0">
              <a:latin typeface="Arial"/>
              <a:ea typeface="tahoma"/>
              <a:cs typeface="tahoma"/>
            </a:rPr>
            <a:t>финансов</a:t>
          </a:r>
          <a:r>
            <a:rPr lang="en-US" sz="2000" kern="1200" dirty="0" smtClean="0">
              <a:latin typeface="Arial"/>
              <a:ea typeface="tahoma"/>
              <a:cs typeface="tahoma"/>
            </a:rPr>
            <a:t>:</a:t>
          </a:r>
          <a:endParaRPr lang="ru-RU" sz="2000" kern="1200" dirty="0"/>
        </a:p>
      </dsp:txBody>
      <dsp:txXfrm>
        <a:off x="0" y="1815798"/>
        <a:ext cx="3658006" cy="16503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CF3672-C502-475A-8E3B-DB2C839BC838}">
      <dsp:nvSpPr>
        <dsp:cNvPr id="0" name=""/>
        <dsp:cNvSpPr/>
      </dsp:nvSpPr>
      <dsp:spPr>
        <a:xfrm>
          <a:off x="4716524" y="1717802"/>
          <a:ext cx="3438620" cy="535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506"/>
              </a:lnTo>
              <a:lnTo>
                <a:pt x="3438620" y="267506"/>
              </a:lnTo>
              <a:lnTo>
                <a:pt x="3438620" y="535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06E5D-5F24-432D-85C4-489952C6ECD5}">
      <dsp:nvSpPr>
        <dsp:cNvPr id="0" name=""/>
        <dsp:cNvSpPr/>
      </dsp:nvSpPr>
      <dsp:spPr>
        <a:xfrm>
          <a:off x="4670803" y="1717802"/>
          <a:ext cx="91440" cy="5350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20B95-D5E6-4E68-9A60-D4EC7B9585BF}">
      <dsp:nvSpPr>
        <dsp:cNvPr id="0" name=""/>
        <dsp:cNvSpPr/>
      </dsp:nvSpPr>
      <dsp:spPr>
        <a:xfrm>
          <a:off x="1277903" y="1717802"/>
          <a:ext cx="3438620" cy="535013"/>
        </a:xfrm>
        <a:custGeom>
          <a:avLst/>
          <a:gdLst/>
          <a:ahLst/>
          <a:cxnLst/>
          <a:rect l="0" t="0" r="0" b="0"/>
          <a:pathLst>
            <a:path>
              <a:moveTo>
                <a:pt x="3438620" y="0"/>
              </a:moveTo>
              <a:lnTo>
                <a:pt x="3438620" y="267506"/>
              </a:lnTo>
              <a:lnTo>
                <a:pt x="0" y="267506"/>
              </a:lnTo>
              <a:lnTo>
                <a:pt x="0" y="535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0487B-F90C-4578-A4C5-35B0B81C43AF}">
      <dsp:nvSpPr>
        <dsp:cNvPr id="0" name=""/>
        <dsp:cNvSpPr/>
      </dsp:nvSpPr>
      <dsp:spPr>
        <a:xfrm>
          <a:off x="3442682" y="443961"/>
          <a:ext cx="2547682" cy="127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Участники денежного рынка 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3442682" y="443961"/>
        <a:ext cx="2547682" cy="1273841"/>
      </dsp:txXfrm>
    </dsp:sp>
    <dsp:sp modelId="{65C1B26A-90BD-42D9-830A-8A79D66C1731}">
      <dsp:nvSpPr>
        <dsp:cNvPr id="0" name=""/>
        <dsp:cNvSpPr/>
      </dsp:nvSpPr>
      <dsp:spPr>
        <a:xfrm>
          <a:off x="4062" y="2252816"/>
          <a:ext cx="2547682" cy="127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Кредиторы предоставляющие деньги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4062" y="2252816"/>
        <a:ext cx="2547682" cy="1273841"/>
      </dsp:txXfrm>
    </dsp:sp>
    <dsp:sp modelId="{35CB8D57-82D0-446E-B921-4DA062517456}">
      <dsp:nvSpPr>
        <dsp:cNvPr id="0" name=""/>
        <dsp:cNvSpPr/>
      </dsp:nvSpPr>
      <dsp:spPr>
        <a:xfrm>
          <a:off x="3086758" y="2252816"/>
          <a:ext cx="3259531" cy="127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Заемщики заимствующие деньги на определённых условиях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3086758" y="2252816"/>
        <a:ext cx="3259531" cy="1273841"/>
      </dsp:txXfrm>
    </dsp:sp>
    <dsp:sp modelId="{87C4A348-502E-4FBC-962C-150C315648DD}">
      <dsp:nvSpPr>
        <dsp:cNvPr id="0" name=""/>
        <dsp:cNvSpPr/>
      </dsp:nvSpPr>
      <dsp:spPr>
        <a:xfrm>
          <a:off x="6881302" y="2252816"/>
          <a:ext cx="2547682" cy="127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Финансовые посредники 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6881302" y="2252816"/>
        <a:ext cx="2547682" cy="12738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FF6971-6D91-4D92-B875-38511EF66F56}">
      <dsp:nvSpPr>
        <dsp:cNvPr id="0" name=""/>
        <dsp:cNvSpPr/>
      </dsp:nvSpPr>
      <dsp:spPr>
        <a:xfrm>
          <a:off x="0" y="292458"/>
          <a:ext cx="849548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113E2-7F1B-4B26-8ADD-817C3971C60D}">
      <dsp:nvSpPr>
        <dsp:cNvPr id="0" name=""/>
        <dsp:cNvSpPr/>
      </dsp:nvSpPr>
      <dsp:spPr>
        <a:xfrm>
          <a:off x="424774" y="56298"/>
          <a:ext cx="594683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76" tIns="0" rIns="22477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itchFamily="34" charset="0"/>
              <a:cs typeface="Arial" pitchFamily="34" charset="0"/>
            </a:rPr>
            <a:t>1. межбанковские кредиты;</a:t>
          </a:r>
        </a:p>
      </dsp:txBody>
      <dsp:txXfrm>
        <a:off x="424774" y="56298"/>
        <a:ext cx="5946836" cy="472320"/>
      </dsp:txXfrm>
    </dsp:sp>
    <dsp:sp modelId="{90D3BBA2-48E5-45FB-AD63-AED02B21C151}">
      <dsp:nvSpPr>
        <dsp:cNvPr id="0" name=""/>
        <dsp:cNvSpPr/>
      </dsp:nvSpPr>
      <dsp:spPr>
        <a:xfrm>
          <a:off x="0" y="1018218"/>
          <a:ext cx="849548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5FCC5-4D97-4944-9046-71457E2C75DD}">
      <dsp:nvSpPr>
        <dsp:cNvPr id="0" name=""/>
        <dsp:cNvSpPr/>
      </dsp:nvSpPr>
      <dsp:spPr>
        <a:xfrm>
          <a:off x="424774" y="782058"/>
          <a:ext cx="594683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76" tIns="0" rIns="22477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itchFamily="34" charset="0"/>
              <a:cs typeface="Arial" pitchFamily="34" charset="0"/>
            </a:rPr>
            <a:t>2. коммерческие кредиты;</a:t>
          </a:r>
        </a:p>
      </dsp:txBody>
      <dsp:txXfrm>
        <a:off x="424774" y="782058"/>
        <a:ext cx="5946836" cy="472320"/>
      </dsp:txXfrm>
    </dsp:sp>
    <dsp:sp modelId="{FC108A47-288E-4AF2-BA9A-0922EB626C7B}">
      <dsp:nvSpPr>
        <dsp:cNvPr id="0" name=""/>
        <dsp:cNvSpPr/>
      </dsp:nvSpPr>
      <dsp:spPr>
        <a:xfrm>
          <a:off x="0" y="1743978"/>
          <a:ext cx="849548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833B9-D051-48A0-8AEA-3F12BC4D05C6}">
      <dsp:nvSpPr>
        <dsp:cNvPr id="0" name=""/>
        <dsp:cNvSpPr/>
      </dsp:nvSpPr>
      <dsp:spPr>
        <a:xfrm>
          <a:off x="424774" y="1507818"/>
          <a:ext cx="594683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76" tIns="0" rIns="22477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itchFamily="34" charset="0"/>
              <a:cs typeface="Arial" pitchFamily="34" charset="0"/>
            </a:rPr>
            <a:t>3. депозитные сертификаты; </a:t>
          </a:r>
        </a:p>
      </dsp:txBody>
      <dsp:txXfrm>
        <a:off x="424774" y="1507818"/>
        <a:ext cx="5946836" cy="472320"/>
      </dsp:txXfrm>
    </dsp:sp>
    <dsp:sp modelId="{9DEB46AE-DF2B-4CC7-AFCA-27D9742917BE}">
      <dsp:nvSpPr>
        <dsp:cNvPr id="0" name=""/>
        <dsp:cNvSpPr/>
      </dsp:nvSpPr>
      <dsp:spPr>
        <a:xfrm>
          <a:off x="0" y="2469737"/>
          <a:ext cx="849548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7EA7F-3EC0-418D-B396-2DC7AD4B6503}">
      <dsp:nvSpPr>
        <dsp:cNvPr id="0" name=""/>
        <dsp:cNvSpPr/>
      </dsp:nvSpPr>
      <dsp:spPr>
        <a:xfrm>
          <a:off x="424774" y="2233577"/>
          <a:ext cx="594683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76" tIns="0" rIns="22477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itchFamily="34" charset="0"/>
              <a:cs typeface="Arial" pitchFamily="34" charset="0"/>
            </a:rPr>
            <a:t>4. соглашение об обратной покупке (</a:t>
          </a:r>
          <a:r>
            <a:rPr lang="ru-RU" sz="1600" kern="1200" dirty="0" err="1">
              <a:latin typeface="Arial" pitchFamily="34" charset="0"/>
              <a:cs typeface="Arial" pitchFamily="34" charset="0"/>
            </a:rPr>
            <a:t>репо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); </a:t>
          </a:r>
        </a:p>
      </dsp:txBody>
      <dsp:txXfrm>
        <a:off x="424774" y="2233577"/>
        <a:ext cx="5946836" cy="472320"/>
      </dsp:txXfrm>
    </dsp:sp>
    <dsp:sp modelId="{AD422CDC-67C8-43E7-8B37-AEB1F422AB23}">
      <dsp:nvSpPr>
        <dsp:cNvPr id="0" name=""/>
        <dsp:cNvSpPr/>
      </dsp:nvSpPr>
      <dsp:spPr>
        <a:xfrm>
          <a:off x="0" y="3195498"/>
          <a:ext cx="849548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B9EC4-5F2C-429A-9367-DDC81F1FFEFE}">
      <dsp:nvSpPr>
        <dsp:cNvPr id="0" name=""/>
        <dsp:cNvSpPr/>
      </dsp:nvSpPr>
      <dsp:spPr>
        <a:xfrm>
          <a:off x="424774" y="2959338"/>
          <a:ext cx="594683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76" tIns="0" rIns="22477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itchFamily="34" charset="0"/>
              <a:cs typeface="Arial" pitchFamily="34" charset="0"/>
            </a:rPr>
            <a:t>5. сберегательные сертификаты; </a:t>
          </a:r>
        </a:p>
      </dsp:txBody>
      <dsp:txXfrm>
        <a:off x="424774" y="2959338"/>
        <a:ext cx="5946836" cy="472320"/>
      </dsp:txXfrm>
    </dsp:sp>
    <dsp:sp modelId="{23E3D15B-8FA6-4A34-B4F1-902150BC0538}">
      <dsp:nvSpPr>
        <dsp:cNvPr id="0" name=""/>
        <dsp:cNvSpPr/>
      </dsp:nvSpPr>
      <dsp:spPr>
        <a:xfrm>
          <a:off x="0" y="3921258"/>
          <a:ext cx="849548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6670D-0656-4E2D-B68C-947B32DE78ED}">
      <dsp:nvSpPr>
        <dsp:cNvPr id="0" name=""/>
        <dsp:cNvSpPr/>
      </dsp:nvSpPr>
      <dsp:spPr>
        <a:xfrm>
          <a:off x="424774" y="3685098"/>
          <a:ext cx="594683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76" tIns="0" rIns="22477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itchFamily="34" charset="0"/>
              <a:cs typeface="Arial" pitchFamily="34" charset="0"/>
            </a:rPr>
            <a:t>6. векселя; </a:t>
          </a:r>
        </a:p>
      </dsp:txBody>
      <dsp:txXfrm>
        <a:off x="424774" y="3685098"/>
        <a:ext cx="5946836" cy="472320"/>
      </dsp:txXfrm>
    </dsp:sp>
    <dsp:sp modelId="{37ED3B7E-B764-44F1-80C9-338D47009CB7}">
      <dsp:nvSpPr>
        <dsp:cNvPr id="0" name=""/>
        <dsp:cNvSpPr/>
      </dsp:nvSpPr>
      <dsp:spPr>
        <a:xfrm>
          <a:off x="0" y="4647018"/>
          <a:ext cx="849548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D4409-3384-4E73-B91D-CA7E3834383D}">
      <dsp:nvSpPr>
        <dsp:cNvPr id="0" name=""/>
        <dsp:cNvSpPr/>
      </dsp:nvSpPr>
      <dsp:spPr>
        <a:xfrm>
          <a:off x="424774" y="4410858"/>
          <a:ext cx="594683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76" tIns="0" rIns="22477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itchFamily="34" charset="0"/>
              <a:cs typeface="Arial" pitchFamily="34" charset="0"/>
            </a:rPr>
            <a:t>7. государственные краткосрочные ценные бумаги.</a:t>
          </a:r>
        </a:p>
      </dsp:txBody>
      <dsp:txXfrm>
        <a:off x="424774" y="4410858"/>
        <a:ext cx="5946836" cy="4723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A11A60-2F47-4AD3-9975-135E46717DC7}">
      <dsp:nvSpPr>
        <dsp:cNvPr id="0" name=""/>
        <dsp:cNvSpPr/>
      </dsp:nvSpPr>
      <dsp:spPr>
        <a:xfrm>
          <a:off x="3802022" y="0"/>
          <a:ext cx="5703033" cy="1305144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57150" lvl="1" indent="-57150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latin typeface="Arial" pitchFamily="34" charset="0"/>
              <a:cs typeface="Arial" pitchFamily="34" charset="0"/>
            </a:rPr>
            <a:t>по корреспондентским счетам на соответствующем счёте учитываются суммы дебетовых (кредитовых) остатков на корреспондентских счетах банков на конец операционного дня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802022" y="0"/>
        <a:ext cx="5703033" cy="1305144"/>
      </dsp:txXfrm>
    </dsp:sp>
    <dsp:sp modelId="{8E50F03E-19DE-4044-AB39-D9F57ECB991D}">
      <dsp:nvSpPr>
        <dsp:cNvPr id="0" name=""/>
        <dsp:cNvSpPr/>
      </dsp:nvSpPr>
      <dsp:spPr>
        <a:xfrm>
          <a:off x="0" y="196822"/>
          <a:ext cx="3802022" cy="9115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Овердрафт</a:t>
          </a:r>
          <a:endParaRPr lang="ru-RU" sz="2000" kern="1200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0" y="196822"/>
        <a:ext cx="3802022" cy="911500"/>
      </dsp:txXfrm>
    </dsp:sp>
    <dsp:sp modelId="{C2BBCCF6-379A-4D09-AA6E-7027E423071E}">
      <dsp:nvSpPr>
        <dsp:cNvPr id="0" name=""/>
        <dsp:cNvSpPr/>
      </dsp:nvSpPr>
      <dsp:spPr>
        <a:xfrm>
          <a:off x="3802022" y="1435659"/>
          <a:ext cx="5703033" cy="13051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latin typeface="Arial" pitchFamily="34" charset="0"/>
              <a:cs typeface="Arial" pitchFamily="34" charset="0"/>
            </a:rPr>
            <a:t>предоставленные (полученные) другим банкам: они предоставляются другим банкам на срок не более одного операционного дня. Этот вид межбанковского кредита используется для завершения расчётов текущего дня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802022" y="1435659"/>
        <a:ext cx="5703033" cy="1305144"/>
      </dsp:txXfrm>
    </dsp:sp>
    <dsp:sp modelId="{06222536-24B9-4193-83F6-BB1E2D4502C8}">
      <dsp:nvSpPr>
        <dsp:cNvPr id="0" name=""/>
        <dsp:cNvSpPr/>
      </dsp:nvSpPr>
      <dsp:spPr>
        <a:xfrm>
          <a:off x="0" y="1633832"/>
          <a:ext cx="3802022" cy="90879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Кредиты </a:t>
          </a:r>
          <a:r>
            <a:rPr lang="ru-RU" sz="2000" kern="1200" dirty="0" err="1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овернайт</a:t>
          </a:r>
          <a:endParaRPr lang="ru-RU" sz="2000" kern="1200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0" y="1633832"/>
        <a:ext cx="3802022" cy="908798"/>
      </dsp:txXfrm>
    </dsp:sp>
    <dsp:sp modelId="{5883BD88-DBF4-4CB9-B214-B0B73F967450}">
      <dsp:nvSpPr>
        <dsp:cNvPr id="0" name=""/>
        <dsp:cNvSpPr/>
      </dsp:nvSpPr>
      <dsp:spPr>
        <a:xfrm>
          <a:off x="3802022" y="2871319"/>
          <a:ext cx="5703033" cy="1305144"/>
        </a:xfrm>
        <a:prstGeom prst="rightArrow">
          <a:avLst>
            <a:gd name="adj1" fmla="val 75000"/>
            <a:gd name="adj2" fmla="val 50000"/>
          </a:avLst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latin typeface="Arial" pitchFamily="34" charset="0"/>
              <a:cs typeface="Arial" pitchFamily="34" charset="0"/>
            </a:rPr>
            <a:t>связаны с покупкой у них ценных бумаг на определённый период с условием их обратного выкупа по заранее обусловленной цене или с условием безотзывной гарантии погашения в случае, если срок операции РЕПО совпадает со сроком погашения ценных бумаг.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802022" y="2871319"/>
        <a:ext cx="5703033" cy="1305144"/>
      </dsp:txXfrm>
    </dsp:sp>
    <dsp:sp modelId="{AF5C8FBB-FB91-4959-BBA7-6347023EEBEE}">
      <dsp:nvSpPr>
        <dsp:cNvPr id="0" name=""/>
        <dsp:cNvSpPr/>
      </dsp:nvSpPr>
      <dsp:spPr>
        <a:xfrm>
          <a:off x="0" y="3000228"/>
          <a:ext cx="3802022" cy="1041897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Операции РЕПО</a:t>
          </a:r>
          <a:endParaRPr lang="ru-RU" sz="2000" kern="1200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0" y="3000228"/>
        <a:ext cx="3802022" cy="104189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A11A60-2F47-4AD3-9975-135E46717DC7}">
      <dsp:nvSpPr>
        <dsp:cNvPr id="0" name=""/>
        <dsp:cNvSpPr/>
      </dsp:nvSpPr>
      <dsp:spPr>
        <a:xfrm>
          <a:off x="3513990" y="0"/>
          <a:ext cx="5270985" cy="1464024"/>
        </a:xfrm>
        <a:prstGeom prst="rightArrow">
          <a:avLst>
            <a:gd name="adj1" fmla="val 75000"/>
            <a:gd name="adj2" fmla="val 50000"/>
          </a:avLst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ими оформляются отношения между банками и клиентами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513990" y="0"/>
        <a:ext cx="5270985" cy="1464024"/>
      </dsp:txXfrm>
    </dsp:sp>
    <dsp:sp modelId="{8E50F03E-19DE-4044-AB39-D9F57ECB991D}">
      <dsp:nvSpPr>
        <dsp:cNvPr id="0" name=""/>
        <dsp:cNvSpPr/>
      </dsp:nvSpPr>
      <dsp:spPr>
        <a:xfrm>
          <a:off x="0" y="0"/>
          <a:ext cx="3513990" cy="146402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заемные соглашения</a:t>
          </a:r>
          <a:endParaRPr lang="ru-RU" sz="2000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0" y="0"/>
        <a:ext cx="3513990" cy="1464024"/>
      </dsp:txXfrm>
    </dsp:sp>
    <dsp:sp modelId="{C2BBCCF6-379A-4D09-AA6E-7027E423071E}">
      <dsp:nvSpPr>
        <dsp:cNvPr id="0" name=""/>
        <dsp:cNvSpPr/>
      </dsp:nvSpPr>
      <dsp:spPr>
        <a:xfrm>
          <a:off x="3513990" y="1610427"/>
          <a:ext cx="5270985" cy="1464024"/>
        </a:xfrm>
        <a:prstGeom prst="rightArrow">
          <a:avLst>
            <a:gd name="adj1" fmla="val 75000"/>
            <a:gd name="adj2" fmla="val 50000"/>
          </a:avLst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ими реализуются преимущественно прямые отношения между покупателями и продавцами денег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513990" y="1610427"/>
        <a:ext cx="5270985" cy="1464024"/>
      </dsp:txXfrm>
    </dsp:sp>
    <dsp:sp modelId="{06222536-24B9-4193-83F6-BB1E2D4502C8}">
      <dsp:nvSpPr>
        <dsp:cNvPr id="0" name=""/>
        <dsp:cNvSpPr/>
      </dsp:nvSpPr>
      <dsp:spPr>
        <a:xfrm>
          <a:off x="0" y="1610427"/>
          <a:ext cx="3513990" cy="1464024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ценные бумаги</a:t>
          </a:r>
        </a:p>
      </dsp:txBody>
      <dsp:txXfrm>
        <a:off x="0" y="1610427"/>
        <a:ext cx="3513990" cy="1464024"/>
      </dsp:txXfrm>
    </dsp:sp>
    <dsp:sp modelId="{5883BD88-DBF4-4CB9-B214-B0B73F967450}">
      <dsp:nvSpPr>
        <dsp:cNvPr id="0" name=""/>
        <dsp:cNvSpPr/>
      </dsp:nvSpPr>
      <dsp:spPr>
        <a:xfrm>
          <a:off x="3513990" y="3220855"/>
          <a:ext cx="5270985" cy="1464024"/>
        </a:xfrm>
        <a:prstGeom prst="rightArrow">
          <a:avLst>
            <a:gd name="adj1" fmla="val 75000"/>
            <a:gd name="adj2" fmla="val 50000"/>
          </a:avLst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отношения между владельцами двух разных валют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513990" y="3220855"/>
        <a:ext cx="5270985" cy="1464024"/>
      </dsp:txXfrm>
    </dsp:sp>
    <dsp:sp modelId="{AF5C8FBB-FB91-4959-BBA7-6347023EEBEE}">
      <dsp:nvSpPr>
        <dsp:cNvPr id="0" name=""/>
        <dsp:cNvSpPr/>
      </dsp:nvSpPr>
      <dsp:spPr>
        <a:xfrm>
          <a:off x="0" y="3220855"/>
          <a:ext cx="3513990" cy="1464024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валютные ценности</a:t>
          </a:r>
        </a:p>
      </dsp:txBody>
      <dsp:txXfrm>
        <a:off x="0" y="3220855"/>
        <a:ext cx="3513990" cy="146402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CF3672-C502-475A-8E3B-DB2C839BC838}">
      <dsp:nvSpPr>
        <dsp:cNvPr id="0" name=""/>
        <dsp:cNvSpPr/>
      </dsp:nvSpPr>
      <dsp:spPr>
        <a:xfrm>
          <a:off x="4716524" y="1644060"/>
          <a:ext cx="3438620" cy="535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506"/>
              </a:lnTo>
              <a:lnTo>
                <a:pt x="3438620" y="267506"/>
              </a:lnTo>
              <a:lnTo>
                <a:pt x="3438620" y="535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06E5D-5F24-432D-85C4-489952C6ECD5}">
      <dsp:nvSpPr>
        <dsp:cNvPr id="0" name=""/>
        <dsp:cNvSpPr/>
      </dsp:nvSpPr>
      <dsp:spPr>
        <a:xfrm>
          <a:off x="4670803" y="1644060"/>
          <a:ext cx="91440" cy="5350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20B95-D5E6-4E68-9A60-D4EC7B9585BF}">
      <dsp:nvSpPr>
        <dsp:cNvPr id="0" name=""/>
        <dsp:cNvSpPr/>
      </dsp:nvSpPr>
      <dsp:spPr>
        <a:xfrm>
          <a:off x="1277903" y="1644060"/>
          <a:ext cx="3438620" cy="535013"/>
        </a:xfrm>
        <a:custGeom>
          <a:avLst/>
          <a:gdLst/>
          <a:ahLst/>
          <a:cxnLst/>
          <a:rect l="0" t="0" r="0" b="0"/>
          <a:pathLst>
            <a:path>
              <a:moveTo>
                <a:pt x="3438620" y="0"/>
              </a:moveTo>
              <a:lnTo>
                <a:pt x="3438620" y="267506"/>
              </a:lnTo>
              <a:lnTo>
                <a:pt x="0" y="267506"/>
              </a:lnTo>
              <a:lnTo>
                <a:pt x="0" y="535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0487B-F90C-4578-A4C5-35B0B81C43AF}">
      <dsp:nvSpPr>
        <dsp:cNvPr id="0" name=""/>
        <dsp:cNvSpPr/>
      </dsp:nvSpPr>
      <dsp:spPr>
        <a:xfrm>
          <a:off x="3442682" y="370218"/>
          <a:ext cx="2547682" cy="127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Форма процента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3442682" y="370218"/>
        <a:ext cx="2547682" cy="1273841"/>
      </dsp:txXfrm>
    </dsp:sp>
    <dsp:sp modelId="{65C1B26A-90BD-42D9-830A-8A79D66C1731}">
      <dsp:nvSpPr>
        <dsp:cNvPr id="0" name=""/>
        <dsp:cNvSpPr/>
      </dsp:nvSpPr>
      <dsp:spPr>
        <a:xfrm>
          <a:off x="4062" y="2179073"/>
          <a:ext cx="2547682" cy="1421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Депозитный процент</a:t>
          </a:r>
          <a:r>
            <a:rPr lang="ru-RU" sz="20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20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(плата</a:t>
          </a:r>
          <a:r>
            <a:rPr lang="ru-RU" sz="20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банков за привлеченные денежные средства)</a:t>
          </a:r>
          <a:endParaRPr lang="ru-RU" sz="20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062" y="2179073"/>
        <a:ext cx="2547682" cy="1421326"/>
      </dsp:txXfrm>
    </dsp:sp>
    <dsp:sp modelId="{35CB8D57-82D0-446E-B921-4DA062517456}">
      <dsp:nvSpPr>
        <dsp:cNvPr id="0" name=""/>
        <dsp:cNvSpPr/>
      </dsp:nvSpPr>
      <dsp:spPr>
        <a:xfrm>
          <a:off x="3086758" y="2179073"/>
          <a:ext cx="3259531" cy="127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Ссудный </a:t>
          </a:r>
          <a:r>
            <a:rPr lang="uk-UA" sz="2000" b="1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процент</a:t>
          </a:r>
          <a:r>
            <a:rPr lang="uk-UA" sz="20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(форма </a:t>
          </a: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цены одолженных средств как капитала)</a:t>
          </a:r>
          <a:endParaRPr lang="ru-RU" sz="2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086758" y="2179073"/>
        <a:ext cx="3259531" cy="1273841"/>
      </dsp:txXfrm>
    </dsp:sp>
    <dsp:sp modelId="{87C4A348-502E-4FBC-962C-150C315648DD}">
      <dsp:nvSpPr>
        <dsp:cNvPr id="0" name=""/>
        <dsp:cNvSpPr/>
      </dsp:nvSpPr>
      <dsp:spPr>
        <a:xfrm>
          <a:off x="6881302" y="2179073"/>
          <a:ext cx="2547682" cy="127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Учетный процент</a:t>
          </a: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, который взимает банк, покупая ценные бумаги или векселя</a:t>
          </a:r>
          <a:endParaRPr lang="ru-RU" sz="2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6881302" y="2179073"/>
        <a:ext cx="2547682" cy="127384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1C3F48-0F4A-4A26-AA81-B4817E1457CE}">
      <dsp:nvSpPr>
        <dsp:cNvPr id="0" name=""/>
        <dsp:cNvSpPr/>
      </dsp:nvSpPr>
      <dsp:spPr>
        <a:xfrm>
          <a:off x="4290101" y="1835526"/>
          <a:ext cx="3044588" cy="724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707"/>
              </a:lnTo>
              <a:lnTo>
                <a:pt x="3044588" y="493707"/>
              </a:lnTo>
              <a:lnTo>
                <a:pt x="3044588" y="7244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2637C-AE9E-4314-A062-8959912AADD2}">
      <dsp:nvSpPr>
        <dsp:cNvPr id="0" name=""/>
        <dsp:cNvSpPr/>
      </dsp:nvSpPr>
      <dsp:spPr>
        <a:xfrm>
          <a:off x="4244381" y="1835526"/>
          <a:ext cx="91440" cy="7244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44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1CC60-60F4-42DE-9E7B-FD6E6B264976}">
      <dsp:nvSpPr>
        <dsp:cNvPr id="0" name=""/>
        <dsp:cNvSpPr/>
      </dsp:nvSpPr>
      <dsp:spPr>
        <a:xfrm>
          <a:off x="1245513" y="1835526"/>
          <a:ext cx="3044588" cy="724473"/>
        </a:xfrm>
        <a:custGeom>
          <a:avLst/>
          <a:gdLst/>
          <a:ahLst/>
          <a:cxnLst/>
          <a:rect l="0" t="0" r="0" b="0"/>
          <a:pathLst>
            <a:path>
              <a:moveTo>
                <a:pt x="3044588" y="0"/>
              </a:moveTo>
              <a:lnTo>
                <a:pt x="3044588" y="493707"/>
              </a:lnTo>
              <a:lnTo>
                <a:pt x="0" y="493707"/>
              </a:lnTo>
              <a:lnTo>
                <a:pt x="0" y="7244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839D3-7E59-4ED6-9F28-8A3C08B5ECFA}">
      <dsp:nvSpPr>
        <dsp:cNvPr id="0" name=""/>
        <dsp:cNvSpPr/>
      </dsp:nvSpPr>
      <dsp:spPr>
        <a:xfrm>
          <a:off x="3044588" y="253724"/>
          <a:ext cx="2491026" cy="1581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04235-125F-4068-959B-FD661D5F9D32}">
      <dsp:nvSpPr>
        <dsp:cNvPr id="0" name=""/>
        <dsp:cNvSpPr/>
      </dsp:nvSpPr>
      <dsp:spPr>
        <a:xfrm>
          <a:off x="3321369" y="516666"/>
          <a:ext cx="2491026" cy="1581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Денежный рынок</a:t>
          </a:r>
        </a:p>
      </dsp:txBody>
      <dsp:txXfrm>
        <a:off x="3321369" y="516666"/>
        <a:ext cx="2491026" cy="1581801"/>
      </dsp:txXfrm>
    </dsp:sp>
    <dsp:sp modelId="{2D30FCF7-D48B-46F3-8AEF-77474315847E}">
      <dsp:nvSpPr>
        <dsp:cNvPr id="0" name=""/>
        <dsp:cNvSpPr/>
      </dsp:nvSpPr>
      <dsp:spPr>
        <a:xfrm>
          <a:off x="0" y="2560000"/>
          <a:ext cx="2491026" cy="1581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49D73-1324-43F6-BC55-D2374375863C}">
      <dsp:nvSpPr>
        <dsp:cNvPr id="0" name=""/>
        <dsp:cNvSpPr/>
      </dsp:nvSpPr>
      <dsp:spPr>
        <a:xfrm>
          <a:off x="276780" y="2822942"/>
          <a:ext cx="2491026" cy="1581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Рынок краткосрочных кредитов</a:t>
          </a:r>
        </a:p>
      </dsp:txBody>
      <dsp:txXfrm>
        <a:off x="276780" y="2822942"/>
        <a:ext cx="2491026" cy="1581801"/>
      </dsp:txXfrm>
    </dsp:sp>
    <dsp:sp modelId="{4810B8CF-99BA-4228-AF70-EA625525DFBA}">
      <dsp:nvSpPr>
        <dsp:cNvPr id="0" name=""/>
        <dsp:cNvSpPr/>
      </dsp:nvSpPr>
      <dsp:spPr>
        <a:xfrm>
          <a:off x="3044588" y="2560000"/>
          <a:ext cx="2491026" cy="1581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409FD-8FE2-4590-A450-D09B4CA20CDC}">
      <dsp:nvSpPr>
        <dsp:cNvPr id="0" name=""/>
        <dsp:cNvSpPr/>
      </dsp:nvSpPr>
      <dsp:spPr>
        <a:xfrm>
          <a:off x="3321369" y="2822942"/>
          <a:ext cx="2491026" cy="1581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Рынок краткосрочных ценных бумаг</a:t>
          </a:r>
        </a:p>
      </dsp:txBody>
      <dsp:txXfrm>
        <a:off x="3321369" y="2822942"/>
        <a:ext cx="2491026" cy="1581801"/>
      </dsp:txXfrm>
    </dsp:sp>
    <dsp:sp modelId="{6D98CF78-0EE5-4C1A-9037-80F85762D41C}">
      <dsp:nvSpPr>
        <dsp:cNvPr id="0" name=""/>
        <dsp:cNvSpPr/>
      </dsp:nvSpPr>
      <dsp:spPr>
        <a:xfrm>
          <a:off x="6089176" y="2560000"/>
          <a:ext cx="2491026" cy="1581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2C28D-E0E8-4F0C-B065-2B1E47F09D36}">
      <dsp:nvSpPr>
        <dsp:cNvPr id="0" name=""/>
        <dsp:cNvSpPr/>
      </dsp:nvSpPr>
      <dsp:spPr>
        <a:xfrm>
          <a:off x="6365957" y="2822942"/>
          <a:ext cx="2491026" cy="1581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Валютный рынок</a:t>
          </a:r>
        </a:p>
      </dsp:txBody>
      <dsp:txXfrm>
        <a:off x="6365957" y="2822942"/>
        <a:ext cx="2491026" cy="158180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A11A60-2F47-4AD3-9975-135E46717DC7}">
      <dsp:nvSpPr>
        <dsp:cNvPr id="0" name=""/>
        <dsp:cNvSpPr/>
      </dsp:nvSpPr>
      <dsp:spPr>
        <a:xfrm>
          <a:off x="3687709" y="1869"/>
          <a:ext cx="5524813" cy="1796862"/>
        </a:xfrm>
        <a:prstGeom prst="rightArrow">
          <a:avLst>
            <a:gd name="adj1" fmla="val 75000"/>
            <a:gd name="adj2" fmla="val 50000"/>
          </a:avLst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продаются и покупаются денежные средства в виде краткосрочных ссуд (до одного года) и депозитных операций с целью обслуживания движения оборотных средств предприятий, банков, общественных организаций, населения и государства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687709" y="1869"/>
        <a:ext cx="5524813" cy="1796862"/>
      </dsp:txXfrm>
    </dsp:sp>
    <dsp:sp modelId="{8E50F03E-19DE-4044-AB39-D9F57ECB991D}">
      <dsp:nvSpPr>
        <dsp:cNvPr id="0" name=""/>
        <dsp:cNvSpPr/>
      </dsp:nvSpPr>
      <dsp:spPr>
        <a:xfrm>
          <a:off x="4500" y="282499"/>
          <a:ext cx="3683209" cy="123560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Рынок краткосрочных кредитов</a:t>
          </a:r>
          <a:endParaRPr lang="ru-RU" sz="2000" kern="1200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4500" y="282499"/>
        <a:ext cx="3683209" cy="1235602"/>
      </dsp:txXfrm>
    </dsp:sp>
    <dsp:sp modelId="{C2BBCCF6-379A-4D09-AA6E-7027E423071E}">
      <dsp:nvSpPr>
        <dsp:cNvPr id="0" name=""/>
        <dsp:cNvSpPr/>
      </dsp:nvSpPr>
      <dsp:spPr>
        <a:xfrm>
          <a:off x="3686809" y="1922292"/>
          <a:ext cx="5530214" cy="1235602"/>
        </a:xfrm>
        <a:prstGeom prst="rightArrow">
          <a:avLst>
            <a:gd name="adj1" fmla="val 75000"/>
            <a:gd name="adj2" fmla="val 50000"/>
          </a:avLst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продаются и покупаются денежные средства в виде краткосрочных ценных бумаг (до одного года) 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686809" y="1922292"/>
        <a:ext cx="5530214" cy="1235602"/>
      </dsp:txXfrm>
    </dsp:sp>
    <dsp:sp modelId="{06222536-24B9-4193-83F6-BB1E2D4502C8}">
      <dsp:nvSpPr>
        <dsp:cNvPr id="0" name=""/>
        <dsp:cNvSpPr/>
      </dsp:nvSpPr>
      <dsp:spPr>
        <a:xfrm>
          <a:off x="0" y="1922292"/>
          <a:ext cx="3686809" cy="1235602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Рынок краткосрочных ценных бумаг</a:t>
          </a:r>
          <a:endParaRPr lang="ru-RU" sz="2000" kern="1200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0" y="1922292"/>
        <a:ext cx="3686809" cy="1235602"/>
      </dsp:txXfrm>
    </dsp:sp>
    <dsp:sp modelId="{5883BD88-DBF4-4CB9-B214-B0B73F967450}">
      <dsp:nvSpPr>
        <dsp:cNvPr id="0" name=""/>
        <dsp:cNvSpPr/>
      </dsp:nvSpPr>
      <dsp:spPr>
        <a:xfrm>
          <a:off x="3687709" y="3281455"/>
          <a:ext cx="5524813" cy="1977618"/>
        </a:xfrm>
        <a:prstGeom prst="rightArrow">
          <a:avLst>
            <a:gd name="adj1" fmla="val 75000"/>
            <a:gd name="adj2" fmla="val 50000"/>
          </a:avLst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охватывает операции купли-продажи (обмена) иностранных валют и платежных документов, которые обслуживают широкий круг внешнеэкономических операций, страхования валютных рисков, диверсификацию валютных резервов, перемещения валютной ликвидности и тому подобное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687709" y="3281455"/>
        <a:ext cx="5524813" cy="1977618"/>
      </dsp:txXfrm>
    </dsp:sp>
    <dsp:sp modelId="{AF5C8FBB-FB91-4959-BBA7-6347023EEBEE}">
      <dsp:nvSpPr>
        <dsp:cNvPr id="0" name=""/>
        <dsp:cNvSpPr/>
      </dsp:nvSpPr>
      <dsp:spPr>
        <a:xfrm>
          <a:off x="4500" y="3652463"/>
          <a:ext cx="3683209" cy="1235602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Валютный рынок</a:t>
          </a:r>
          <a:endParaRPr lang="ru-RU" sz="2000" kern="1200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4500" y="3652463"/>
        <a:ext cx="3683209" cy="123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1F41B-5C57-436C-90E6-D46C969112E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B4C3B-A507-4AC6-8C55-FDBC06173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994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9" y="1535117"/>
            <a:ext cx="437858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54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6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4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B83CA53-AE35-48B9-8B85-77295771D8C3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3CFF65C-B071-417A-8D04-EB13727802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inreg.kz/?getpg=outurl&amp;out=?docid=666&amp;switch=russia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078" y="188640"/>
            <a:ext cx="7440749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КАЗАХСКИЙ НАЦИОНАЛЬНЫЙ УНИВЕРСИТЕТ ИМ. АЛЬ-ФАРАБИ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0672" y="1196752"/>
            <a:ext cx="6143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</a:rPr>
              <a:t>Высшая школа экономики и бизнеса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</a:rPr>
              <a:t>Кафедра «Финансы и учет»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864" y="1988840"/>
            <a:ext cx="2187553" cy="19442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472" y="4221089"/>
            <a:ext cx="9505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kk-KZ" sz="2400" b="1" dirty="0" smtClean="0">
                <a:latin typeface="Arial" pitchFamily="34" charset="0"/>
                <a:cs typeface="Arial" pitchFamily="34" charset="0"/>
              </a:rPr>
              <a:t>Модуль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Анализ финансового рынка Казахстана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lvl="1"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Тема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6: «Анализ денежного рынка Казахстана»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700" y="5589240"/>
            <a:ext cx="9489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</a:rPr>
              <a:t>Дисциплина: Финансовые рынки</a:t>
            </a:r>
          </a:p>
          <a:p>
            <a:r>
              <a:rPr lang="ru-RU" sz="2400" b="1" dirty="0" smtClean="0">
                <a:latin typeface="Arial" panose="020B0604020202020204" pitchFamily="34" charset="0"/>
              </a:rPr>
              <a:t>Преподаватель: </a:t>
            </a:r>
            <a:r>
              <a:rPr lang="ru-RU" sz="2400" b="1" dirty="0" err="1" smtClean="0">
                <a:latin typeface="Arial" panose="020B0604020202020204" pitchFamily="34" charset="0"/>
              </a:rPr>
              <a:t>к.э.н</a:t>
            </a:r>
            <a:r>
              <a:rPr lang="ru-RU" sz="2400" b="1" dirty="0" smtClean="0">
                <a:latin typeface="Arial" panose="020B0604020202020204" pitchFamily="34" charset="0"/>
              </a:rPr>
              <a:t>., и.о </a:t>
            </a:r>
            <a:r>
              <a:rPr lang="kk-KZ" sz="2400" b="1" dirty="0" smtClean="0">
                <a:latin typeface="Arial" panose="020B0604020202020204" pitchFamily="34" charset="0"/>
              </a:rPr>
              <a:t>д</a:t>
            </a:r>
            <a:r>
              <a:rPr lang="ru-RU" sz="2400" b="1" dirty="0" err="1" smtClean="0">
                <a:latin typeface="Arial" panose="020B0604020202020204" pitchFamily="34" charset="0"/>
              </a:rPr>
              <a:t>оцента</a:t>
            </a:r>
            <a:r>
              <a:rPr lang="ru-RU" sz="2400" b="1" dirty="0" smtClean="0">
                <a:latin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</a:rPr>
              <a:t>Касенова</a:t>
            </a:r>
            <a:r>
              <a:rPr lang="ru-RU" sz="2400" b="1" dirty="0" smtClean="0">
                <a:latin typeface="Arial" panose="020B0604020202020204" pitchFamily="34" charset="0"/>
              </a:rPr>
              <a:t> Г.Е</a:t>
            </a:r>
            <a:endParaRPr lang="ru-RU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079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EE89D8-986A-4A0A-86D8-FD7ED607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04" y="908720"/>
            <a:ext cx="8915400" cy="1224136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зависимости от назначения и уровня ликвидности финансовых активов различают следующие сегменты денежного рынка: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050BA04F-165D-43A9-AA24-872306F6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989"/>
            <a:ext cx="8915400" cy="647700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70C0"/>
                </a:solidFill>
                <a:latin typeface="Arial"/>
                <a:cs typeface="Arial"/>
              </a:rPr>
              <a:t>1. Понятие </a:t>
            </a:r>
            <a:r>
              <a:rPr lang="ru-RU" sz="2800" b="1" dirty="0" smtClean="0">
                <a:solidFill>
                  <a:srgbClr val="0070C0"/>
                </a:solidFill>
                <a:latin typeface="Arial"/>
                <a:cs typeface="Arial"/>
              </a:rPr>
              <a:t>и инструменты денежного рынка</a:t>
            </a:r>
            <a:endParaRPr lang="ru-RU" sz="28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D731FA23-E944-457D-85D4-3A97FBA861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09204821"/>
              </p:ext>
            </p:extLst>
          </p:nvPr>
        </p:nvGraphicFramePr>
        <p:xfrm>
          <a:off x="488504" y="2132856"/>
          <a:ext cx="8856984" cy="465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69398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EE89D8-986A-4A0A-86D8-FD7ED607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80" y="620689"/>
            <a:ext cx="9361040" cy="648072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Сегменты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денежного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рынка: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050BA04F-165D-43A9-AA24-872306F6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989"/>
            <a:ext cx="8915400" cy="647700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70C0"/>
                </a:solidFill>
                <a:latin typeface="Arial"/>
                <a:cs typeface="Arial"/>
              </a:rPr>
              <a:t>1. Понятие </a:t>
            </a:r>
            <a:r>
              <a:rPr lang="ru-RU" sz="2800" b="1" dirty="0" smtClean="0">
                <a:solidFill>
                  <a:srgbClr val="0070C0"/>
                </a:solidFill>
                <a:latin typeface="Arial"/>
                <a:cs typeface="Arial"/>
              </a:rPr>
              <a:t>и инструменты денежного рынка</a:t>
            </a:r>
            <a:endParaRPr lang="ru-RU" sz="28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72480" y="1340768"/>
          <a:ext cx="9217024" cy="5260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69398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7C98A213-5994-475E-B327-DC6EC27FBA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F20DF7-B0E0-4AA3-80E5-E1ED65AB5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90" y="70143"/>
            <a:ext cx="8864083" cy="4562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1" dirty="0" smtClean="0">
                <a:solidFill>
                  <a:srgbClr val="005AAA"/>
                </a:solidFill>
                <a:cs typeface="Arial" pitchFamily="34" charset="0"/>
              </a:rPr>
              <a:t>2. Анализ денежного рынка Казахстана</a:t>
            </a:r>
            <a:endParaRPr lang="en-US" sz="2800" b="1" dirty="0">
              <a:solidFill>
                <a:srgbClr val="005AAA"/>
              </a:solidFill>
              <a:cs typeface="Arial" pitchFamily="34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5C19C0D4-F511-4EBC-9C6C-DA53529E6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25" r="4052"/>
          <a:stretch>
            <a:fillRect/>
          </a:stretch>
        </p:blipFill>
        <p:spPr>
          <a:xfrm>
            <a:off x="128464" y="692696"/>
            <a:ext cx="5472608" cy="49333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9FFE2E6-2056-4DF7-B1E9-9748F117F530}"/>
              </a:ext>
            </a:extLst>
          </p:cNvPr>
          <p:cNvSpPr txBox="1"/>
          <p:nvPr/>
        </p:nvSpPr>
        <p:spPr>
          <a:xfrm>
            <a:off x="5673080" y="908720"/>
            <a:ext cx="3931146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1600" dirty="0" err="1" smtClean="0">
                <a:latin typeface="Arial"/>
                <a:ea typeface="+mn-lt"/>
                <a:cs typeface="Arial"/>
              </a:rPr>
              <a:t>Во</a:t>
            </a:r>
            <a:r>
              <a:rPr lang="en-US" sz="1600" dirty="0" smtClean="0">
                <a:latin typeface="Arial"/>
                <a:ea typeface="+mn-lt"/>
                <a:cs typeface="Arial"/>
              </a:rPr>
              <a:t> </a:t>
            </a:r>
            <a:r>
              <a:rPr lang="en-US" sz="1600" dirty="0" err="1" smtClean="0">
                <a:latin typeface="Arial"/>
                <a:ea typeface="+mn-lt"/>
                <a:cs typeface="Arial"/>
              </a:rPr>
              <a:t>втором</a:t>
            </a:r>
            <a:r>
              <a:rPr lang="en-US" sz="1600" dirty="0" smtClean="0">
                <a:latin typeface="Arial"/>
                <a:ea typeface="+mn-lt"/>
                <a:cs typeface="Arial"/>
              </a:rPr>
              <a:t> </a:t>
            </a:r>
            <a:r>
              <a:rPr lang="en-US" sz="1600" dirty="0" err="1" smtClean="0">
                <a:latin typeface="Arial"/>
                <a:ea typeface="+mn-lt"/>
                <a:cs typeface="Arial"/>
              </a:rPr>
              <a:t>квартале</a:t>
            </a:r>
            <a:r>
              <a:rPr lang="en-US" sz="1600" dirty="0" smtClean="0">
                <a:latin typeface="Arial"/>
                <a:ea typeface="+mn-lt"/>
                <a:cs typeface="Arial"/>
              </a:rPr>
              <a:t> 2021 </a:t>
            </a:r>
            <a:r>
              <a:rPr lang="en-US" sz="1600" dirty="0" err="1" smtClean="0">
                <a:latin typeface="Arial"/>
                <a:ea typeface="+mn-lt"/>
                <a:cs typeface="Arial"/>
              </a:rPr>
              <a:t>года</a:t>
            </a:r>
            <a:r>
              <a:rPr lang="en-US" sz="1600" dirty="0" smtClean="0">
                <a:latin typeface="Arial"/>
                <a:ea typeface="+mn-lt"/>
                <a:cs typeface="Arial"/>
              </a:rPr>
              <a:t> </a:t>
            </a:r>
            <a:r>
              <a:rPr lang="en-US" sz="1600" dirty="0" err="1" smtClean="0">
                <a:latin typeface="Arial"/>
                <a:ea typeface="+mn-lt"/>
                <a:cs typeface="Arial"/>
              </a:rPr>
              <a:t>профицит</a:t>
            </a:r>
            <a:r>
              <a:rPr lang="en-US" sz="1600" dirty="0" smtClean="0">
                <a:latin typeface="Arial"/>
                <a:ea typeface="+mn-lt"/>
                <a:cs typeface="Arial"/>
              </a:rPr>
              <a:t> </a:t>
            </a:r>
            <a:r>
              <a:rPr lang="en-US" sz="1600" dirty="0" err="1" smtClean="0">
                <a:latin typeface="Arial"/>
                <a:ea typeface="+mn-lt"/>
                <a:cs typeface="Arial"/>
              </a:rPr>
              <a:t>ликвидности</a:t>
            </a:r>
            <a:r>
              <a:rPr lang="en-US" sz="1600" dirty="0" smtClean="0">
                <a:latin typeface="Arial"/>
                <a:ea typeface="+mn-lt"/>
                <a:cs typeface="Arial"/>
              </a:rPr>
              <a:t> </a:t>
            </a:r>
            <a:r>
              <a:rPr lang="en-US" sz="1600" dirty="0" err="1" smtClean="0">
                <a:latin typeface="Arial"/>
                <a:ea typeface="+mn-lt"/>
                <a:cs typeface="Arial"/>
              </a:rPr>
              <a:t>на</a:t>
            </a:r>
            <a:r>
              <a:rPr lang="en-US" sz="1600" dirty="0" smtClean="0">
                <a:latin typeface="Arial"/>
                <a:ea typeface="+mn-lt"/>
                <a:cs typeface="Arial"/>
              </a:rPr>
              <a:t> </a:t>
            </a:r>
            <a:r>
              <a:rPr lang="en-US" sz="1600" dirty="0" err="1" smtClean="0">
                <a:latin typeface="Arial"/>
                <a:ea typeface="+mn-lt"/>
                <a:cs typeface="Arial"/>
              </a:rPr>
              <a:t>денежном</a:t>
            </a:r>
            <a:r>
              <a:rPr lang="en-US" sz="1600" dirty="0" smtClean="0">
                <a:latin typeface="Arial"/>
                <a:ea typeface="+mn-lt"/>
                <a:cs typeface="Arial"/>
              </a:rPr>
              <a:t> </a:t>
            </a:r>
            <a:r>
              <a:rPr lang="en-US" sz="1600" dirty="0" err="1" smtClean="0">
                <a:latin typeface="Arial"/>
                <a:ea typeface="+mn-lt"/>
                <a:cs typeface="Arial"/>
              </a:rPr>
              <a:t>рынке</a:t>
            </a:r>
            <a:r>
              <a:rPr lang="en-US" sz="1600" dirty="0" smtClean="0">
                <a:latin typeface="Arial"/>
                <a:ea typeface="+mn-lt"/>
                <a:cs typeface="Arial"/>
              </a:rPr>
              <a:t> </a:t>
            </a:r>
            <a:r>
              <a:rPr lang="en-US" sz="1600" dirty="0" err="1" smtClean="0">
                <a:latin typeface="Arial"/>
                <a:ea typeface="+mn-lt"/>
                <a:cs typeface="Arial"/>
              </a:rPr>
              <a:t>увеличился</a:t>
            </a:r>
            <a:r>
              <a:rPr lang="en-US" sz="1600" dirty="0" smtClean="0">
                <a:latin typeface="Arial"/>
                <a:ea typeface="+mn-lt"/>
                <a:cs typeface="Arial"/>
              </a:rPr>
              <a:t> </a:t>
            </a:r>
            <a:r>
              <a:rPr lang="en-US" sz="1600" dirty="0" err="1" smtClean="0">
                <a:latin typeface="Arial"/>
                <a:ea typeface="+mn-lt"/>
                <a:cs typeface="Arial"/>
              </a:rPr>
              <a:t>на</a:t>
            </a:r>
            <a:r>
              <a:rPr lang="en-US" sz="1600" dirty="0" smtClean="0">
                <a:latin typeface="Arial"/>
                <a:ea typeface="+mn-lt"/>
                <a:cs typeface="Arial"/>
              </a:rPr>
              <a:t> 10,4% (</a:t>
            </a:r>
            <a:r>
              <a:rPr lang="en-US" sz="1600" dirty="0" err="1" smtClean="0">
                <a:latin typeface="Arial"/>
                <a:ea typeface="+mn-lt"/>
                <a:cs typeface="Arial"/>
              </a:rPr>
              <a:t>график</a:t>
            </a:r>
            <a:r>
              <a:rPr lang="en-US" sz="1600" dirty="0" smtClean="0">
                <a:latin typeface="Arial"/>
                <a:ea typeface="+mn-lt"/>
                <a:cs typeface="Arial"/>
              </a:rPr>
              <a:t> 1).</a:t>
            </a:r>
            <a:endParaRPr lang="ru-RU" sz="1600" dirty="0" smtClean="0">
              <a:latin typeface="Arial"/>
              <a:cs typeface="Arial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1600" dirty="0" err="1" smtClean="0">
                <a:latin typeface="Arial"/>
                <a:ea typeface="+mn-lt"/>
                <a:cs typeface="Arial"/>
              </a:rPr>
              <a:t>Основной</a:t>
            </a:r>
            <a:r>
              <a:rPr lang="en-US" sz="1600" dirty="0" smtClean="0">
                <a:latin typeface="Arial"/>
                <a:ea typeface="+mn-lt"/>
                <a:cs typeface="Arial"/>
              </a:rPr>
              <a:t> </a:t>
            </a:r>
            <a:r>
              <a:rPr lang="en-US" sz="1600" dirty="0" err="1">
                <a:latin typeface="Arial"/>
                <a:ea typeface="+mn-lt"/>
                <a:cs typeface="Arial"/>
              </a:rPr>
              <a:t>объем</a:t>
            </a:r>
            <a:r>
              <a:rPr lang="en-US" sz="1600" dirty="0">
                <a:latin typeface="Arial"/>
                <a:ea typeface="+mn-lt"/>
                <a:cs typeface="Arial"/>
              </a:rPr>
              <a:t> </a:t>
            </a:r>
            <a:r>
              <a:rPr lang="en-US" sz="1600" dirty="0" err="1">
                <a:latin typeface="Arial"/>
                <a:ea typeface="+mn-lt"/>
                <a:cs typeface="Arial"/>
              </a:rPr>
              <a:t>ливидности</a:t>
            </a:r>
            <a:r>
              <a:rPr lang="en-US" sz="1600" dirty="0">
                <a:latin typeface="Arial"/>
                <a:ea typeface="+mn-lt"/>
                <a:cs typeface="Arial"/>
              </a:rPr>
              <a:t> </a:t>
            </a:r>
            <a:r>
              <a:rPr lang="en-US" sz="1600" dirty="0" err="1">
                <a:latin typeface="Arial"/>
                <a:ea typeface="+mn-lt"/>
                <a:cs typeface="Arial"/>
              </a:rPr>
              <a:t>изымается</a:t>
            </a:r>
            <a:r>
              <a:rPr lang="en-US" sz="1600" dirty="0">
                <a:latin typeface="Arial"/>
                <a:ea typeface="+mn-lt"/>
                <a:cs typeface="Arial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/>
                <a:ea typeface="+mn-lt"/>
                <a:cs typeface="Arial"/>
              </a:rPr>
              <a:t>операциями</a:t>
            </a:r>
            <a:r>
              <a:rPr lang="en-US" sz="1600" dirty="0">
                <a:solidFill>
                  <a:srgbClr val="0070C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/>
                <a:ea typeface="+mn-lt"/>
                <a:cs typeface="Arial"/>
              </a:rPr>
              <a:t>открытого</a:t>
            </a:r>
            <a:r>
              <a:rPr lang="en-US" sz="1600" dirty="0">
                <a:solidFill>
                  <a:srgbClr val="0070C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/>
                <a:ea typeface="+mn-lt"/>
                <a:cs typeface="Arial"/>
              </a:rPr>
              <a:t>рынка</a:t>
            </a:r>
            <a:r>
              <a:rPr lang="en-US" sz="1600" dirty="0">
                <a:latin typeface="Arial"/>
                <a:ea typeface="+mn-lt"/>
                <a:cs typeface="Arial"/>
              </a:rPr>
              <a:t> (</a:t>
            </a:r>
            <a:r>
              <a:rPr lang="en-US" sz="1600" dirty="0" err="1">
                <a:latin typeface="Arial"/>
                <a:ea typeface="+mn-lt"/>
                <a:cs typeface="Arial"/>
              </a:rPr>
              <a:t>около</a:t>
            </a:r>
            <a:r>
              <a:rPr lang="en-US" sz="1600" dirty="0">
                <a:latin typeface="Arial"/>
                <a:ea typeface="+mn-lt"/>
                <a:cs typeface="Arial"/>
              </a:rPr>
              <a:t> 90-95</a:t>
            </a:r>
            <a:r>
              <a:rPr lang="en-US" sz="1600" dirty="0" smtClean="0">
                <a:latin typeface="Arial"/>
                <a:ea typeface="+mn-lt"/>
                <a:cs typeface="Arial"/>
              </a:rPr>
              <a:t>%)</a:t>
            </a:r>
            <a:r>
              <a:rPr lang="ru-RU" sz="1600" dirty="0" smtClean="0">
                <a:latin typeface="Arial"/>
                <a:ea typeface="+mn-lt"/>
                <a:cs typeface="Arial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ea typeface="+mn-lt"/>
                <a:cs typeface="Arial" pitchFamily="34" charset="0"/>
              </a:rPr>
              <a:t>Основной </a:t>
            </a:r>
            <a:r>
              <a:rPr lang="ru-RU" sz="1600" dirty="0" smtClean="0">
                <a:latin typeface="Arial" pitchFamily="34" charset="0"/>
                <a:ea typeface="+mn-lt"/>
                <a:cs typeface="Arial" pitchFamily="34" charset="0"/>
              </a:rPr>
              <a:t>объем изымался нотами НБРК и депозитными </a:t>
            </a:r>
            <a:r>
              <a:rPr lang="ru-RU" sz="1600" dirty="0" smtClean="0">
                <a:latin typeface="Arial" pitchFamily="34" charset="0"/>
                <a:ea typeface="+mn-lt"/>
                <a:cs typeface="Arial" pitchFamily="34" charset="0"/>
              </a:rPr>
              <a:t>аукционами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3" name="AutoShape 43"/>
          <p:cNvSpPr>
            <a:spLocks noChangeArrowheads="1"/>
          </p:cNvSpPr>
          <p:nvPr/>
        </p:nvSpPr>
        <p:spPr bwMode="auto">
          <a:xfrm>
            <a:off x="5673080" y="3212976"/>
            <a:ext cx="3960440" cy="3456384"/>
          </a:xfrm>
          <a:prstGeom prst="wedgeRoundRectCallout">
            <a:avLst>
              <a:gd name="adj1" fmla="val 41801"/>
              <a:gd name="adj2" fmla="val -6397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Операции открытого рынка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регулярные 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операции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НБРК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 форме аукционов для предоставления или изъятия ликвидности на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денежном рынке 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 целью формирования уровня межбанковских процентных ставок вблизи базовой ставки. 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 Операции на открытом рынке осуществляются по инициативе Национального Банка. При проведении операций открытого рынка в качестве </a:t>
            </a:r>
            <a:r>
              <a:rPr lang="ru-RU" sz="1400" u="sng" dirty="0" smtClean="0">
                <a:latin typeface="Arial" pitchFamily="34" charset="0"/>
                <a:cs typeface="Arial" pitchFamily="34" charset="0"/>
                <a:hlinkClick r:id="rId3"/>
              </a:rPr>
              <a:t>залога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 используются высоколиквидные 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безрисковые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ценные бумаги.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225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7C98A213-5994-475E-B327-DC6EC27FBA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F20DF7-B0E0-4AA3-80E5-E1ED65AB5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90" y="70143"/>
            <a:ext cx="8864083" cy="4562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1" dirty="0" smtClean="0">
                <a:solidFill>
                  <a:srgbClr val="005AAA"/>
                </a:solidFill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rgbClr val="005AAA"/>
                </a:solidFill>
                <a:cs typeface="Arial" pitchFamily="34" charset="0"/>
              </a:rPr>
              <a:t>. Анализ денежного рынка Казахстана</a:t>
            </a:r>
            <a:endParaRPr lang="en-US" sz="2800" b="1" dirty="0">
              <a:solidFill>
                <a:srgbClr val="005AAA"/>
              </a:solidFill>
              <a:cs typeface="Arial" pitchFamily="34" charset="0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E8EC741E-54BC-416D-AF47-EEC8340EEE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520"/>
          <a:stretch>
            <a:fillRect/>
          </a:stretch>
        </p:blipFill>
        <p:spPr>
          <a:xfrm>
            <a:off x="128464" y="908720"/>
            <a:ext cx="5570546" cy="53224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683D15-8C9A-47C9-9342-1470BE298FCD}"/>
              </a:ext>
            </a:extLst>
          </p:cNvPr>
          <p:cNvSpPr txBox="1"/>
          <p:nvPr/>
        </p:nvSpPr>
        <p:spPr>
          <a:xfrm>
            <a:off x="5673080" y="908720"/>
            <a:ext cx="410445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>
                <a:latin typeface="Arial"/>
                <a:cs typeface="Arial"/>
              </a:rPr>
              <a:t>Спрос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на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/>
                <a:cs typeface="Arial"/>
              </a:rPr>
              <a:t>депозитные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/>
                <a:cs typeface="Arial"/>
              </a:rPr>
              <a:t>аукционы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в </a:t>
            </a:r>
            <a:r>
              <a:rPr lang="en-US" dirty="0" err="1">
                <a:latin typeface="Arial"/>
                <a:cs typeface="Arial"/>
              </a:rPr>
              <a:t>отчетный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период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превысил</a:t>
            </a:r>
            <a:r>
              <a:rPr lang="en-US" dirty="0">
                <a:latin typeface="Arial"/>
                <a:cs typeface="Arial"/>
              </a:rPr>
              <a:t> в </a:t>
            </a:r>
            <a:r>
              <a:rPr lang="en-US" dirty="0" err="1">
                <a:latin typeface="Arial"/>
                <a:cs typeface="Arial"/>
              </a:rPr>
              <a:t>среднем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объемы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предыдущего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квартала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на</a:t>
            </a:r>
            <a:r>
              <a:rPr lang="en-US" dirty="0">
                <a:latin typeface="Arial"/>
                <a:cs typeface="Arial"/>
              </a:rPr>
              <a:t> 27%</a:t>
            </a:r>
          </a:p>
        </p:txBody>
      </p:sp>
      <p:sp>
        <p:nvSpPr>
          <p:cNvPr id="17" name="AutoShape 43"/>
          <p:cNvSpPr>
            <a:spLocks noChangeArrowheads="1"/>
          </p:cNvSpPr>
          <p:nvPr/>
        </p:nvSpPr>
        <p:spPr bwMode="auto">
          <a:xfrm>
            <a:off x="5745088" y="2780928"/>
            <a:ext cx="4032448" cy="2376264"/>
          </a:xfrm>
          <a:prstGeom prst="wedgeRoundRectCallout">
            <a:avLst>
              <a:gd name="adj1" fmla="val -5551"/>
              <a:gd name="adj2" fmla="val -7229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Депозитный аукцион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является одним из инструментов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ДКП,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посредством которого банки второго уровня размещают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тенговую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ликвидность на счета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НБРК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 вознаграждение по аукционной ставке в пределах границ коридора процентных ставок Национального банка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225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7C98A213-5994-475E-B327-DC6EC27FBA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F20DF7-B0E0-4AA3-80E5-E1ED65AB5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90" y="70143"/>
            <a:ext cx="8864083" cy="4562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1" dirty="0" smtClean="0">
                <a:solidFill>
                  <a:srgbClr val="005AAA"/>
                </a:solidFill>
                <a:cs typeface="Arial" pitchFamily="34" charset="0"/>
              </a:rPr>
              <a:t>2. Анализ денежного рынка</a:t>
            </a:r>
            <a:endParaRPr lang="en-US" sz="2800" b="1" dirty="0">
              <a:solidFill>
                <a:srgbClr val="005AAA"/>
              </a:solidFill>
              <a:cs typeface="Arial" pitchFamily="34" charset="0"/>
            </a:endParaRPr>
          </a:p>
        </p:txBody>
      </p:sp>
      <p:pic>
        <p:nvPicPr>
          <p:cNvPr id="9" name="Рисунок 4">
            <a:extLst>
              <a:ext uri="{FF2B5EF4-FFF2-40B4-BE49-F238E27FC236}">
                <a16:creationId xmlns="" xmlns:a16="http://schemas.microsoft.com/office/drawing/2014/main" id="{96FEA647-9180-4392-9528-33B5A98A10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471" y="548680"/>
            <a:ext cx="6048673" cy="5544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9FFE2E6-2056-4DF7-B1E9-9748F117F530}"/>
              </a:ext>
            </a:extLst>
          </p:cNvPr>
          <p:cNvSpPr txBox="1"/>
          <p:nvPr/>
        </p:nvSpPr>
        <p:spPr>
          <a:xfrm>
            <a:off x="920552" y="4077072"/>
            <a:ext cx="338437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buFont typeface="Wingdings" pitchFamily="2" charset="2"/>
              <a:buChar char="v"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BDED806-D696-4D50-85B0-48AB3DB3FC1A}"/>
              </a:ext>
            </a:extLst>
          </p:cNvPr>
          <p:cNvSpPr txBox="1"/>
          <p:nvPr/>
        </p:nvSpPr>
        <p:spPr>
          <a:xfrm>
            <a:off x="5961112" y="476672"/>
            <a:ext cx="3816424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Депозитные аукционы и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28-дневные ноты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размещаются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 ставкам максимально близким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 уровню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базовой ставки.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более длинным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инструментам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ДКП ставки вознаграждения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снижаются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из-за ограниченного объема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выпуска при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растущем спросе на них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7" name="AutoShape 43"/>
          <p:cNvSpPr>
            <a:spLocks noChangeArrowheads="1"/>
          </p:cNvSpPr>
          <p:nvPr/>
        </p:nvSpPr>
        <p:spPr bwMode="auto">
          <a:xfrm>
            <a:off x="6033120" y="3284984"/>
            <a:ext cx="3744416" cy="2376264"/>
          </a:xfrm>
          <a:prstGeom prst="wedgeRoundRectCallout">
            <a:avLst>
              <a:gd name="adj1" fmla="val -5551"/>
              <a:gd name="adj2" fmla="val -7229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Краткосрочная нота -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это обращаемая эмиссионная государственная дисконтная бездокументарная ценная бумага, которая размещается НБРК по дисконтированной цене, а погашается по номинальной стоимости, за исключением случаев досрочного погашения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225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C63A12-0A33-49C0-BA2C-5571A15E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5564"/>
            <a:ext cx="8915400" cy="62865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5AAA"/>
                </a:solidFill>
                <a:latin typeface="Arial"/>
                <a:cs typeface="Arial"/>
              </a:rPr>
              <a:t>3. Анализ денежного рынка</a:t>
            </a:r>
            <a:endParaRPr lang="ru-RU" sz="3200" b="1" dirty="0">
              <a:solidFill>
                <a:srgbClr val="005AAA"/>
              </a:solidFill>
              <a:latin typeface="Arial"/>
            </a:endParaRPr>
          </a:p>
        </p:txBody>
      </p:sp>
      <p:pic>
        <p:nvPicPr>
          <p:cNvPr id="11" name="Рисунок 11">
            <a:extLst>
              <a:ext uri="{FF2B5EF4-FFF2-40B4-BE49-F238E27FC236}">
                <a16:creationId xmlns="" xmlns:a16="http://schemas.microsoft.com/office/drawing/2014/main" id="{8F7FCD49-1883-4C11-AEF6-7BFCE5FDE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473" y="764704"/>
            <a:ext cx="6090346" cy="4536504"/>
          </a:xfr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78BD09A-E2EC-4C35-9813-9FF5AEA23F41}"/>
              </a:ext>
            </a:extLst>
          </p:cNvPr>
          <p:cNvSpPr txBox="1"/>
          <p:nvPr/>
        </p:nvSpPr>
        <p:spPr>
          <a:xfrm>
            <a:off x="6465168" y="764704"/>
            <a:ext cx="331236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latin typeface="Arial"/>
                <a:cs typeface="Arial"/>
              </a:rPr>
              <a:t>Основной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объем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изымался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депозитами</a:t>
            </a:r>
            <a:r>
              <a:rPr lang="en-US" dirty="0">
                <a:latin typeface="Arial"/>
                <a:cs typeface="Arial"/>
              </a:rPr>
              <a:t> БВУ </a:t>
            </a:r>
            <a:r>
              <a:rPr lang="en-US" dirty="0" err="1">
                <a:latin typeface="Arial"/>
                <a:cs typeface="Arial"/>
              </a:rPr>
              <a:t>по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нижней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границе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коридора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ставок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график</a:t>
            </a:r>
            <a:r>
              <a:rPr lang="en-US" dirty="0">
                <a:latin typeface="Arial"/>
                <a:cs typeface="Arial"/>
              </a:rPr>
              <a:t> 4).</a:t>
            </a:r>
          </a:p>
        </p:txBody>
      </p:sp>
      <p:sp>
        <p:nvSpPr>
          <p:cNvPr id="20" name="AutoShape 43"/>
          <p:cNvSpPr>
            <a:spLocks noChangeArrowheads="1"/>
          </p:cNvSpPr>
          <p:nvPr/>
        </p:nvSpPr>
        <p:spPr bwMode="auto">
          <a:xfrm>
            <a:off x="6321152" y="2132856"/>
            <a:ext cx="3456384" cy="4176464"/>
          </a:xfrm>
          <a:prstGeom prst="wedgeRoundRectCallout">
            <a:avLst>
              <a:gd name="adj1" fmla="val -76669"/>
              <a:gd name="adj2" fmla="val -7910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Операции постоянного доступа (постоянные механизмы)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– инструменты денежно-кредитной политики по корректировке объемов ликвидности, которая сложилась по результатам операций открытого рынка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Основной целью операций постоянного доступа является ограничение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волатильности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краткосрочных процентных ставок денежного рынка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Данные операции проводятся по инициативе банков.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58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C63A12-0A33-49C0-BA2C-5571A15E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5564"/>
            <a:ext cx="8915400" cy="62865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5AAA"/>
                </a:solidFill>
                <a:latin typeface="Arial"/>
                <a:cs typeface="Arial"/>
              </a:rPr>
              <a:t>3. Анализ денежного рынка</a:t>
            </a:r>
            <a:endParaRPr lang="ru-RU" sz="3200" b="1" dirty="0">
              <a:solidFill>
                <a:srgbClr val="005AAA"/>
              </a:solidFill>
              <a:latin typeface="Arial"/>
            </a:endParaRPr>
          </a:p>
        </p:txBody>
      </p:sp>
      <p:pic>
        <p:nvPicPr>
          <p:cNvPr id="12" name="Рисунок 12">
            <a:extLst>
              <a:ext uri="{FF2B5EF4-FFF2-40B4-BE49-F238E27FC236}">
                <a16:creationId xmlns="" xmlns:a16="http://schemas.microsoft.com/office/drawing/2014/main" id="{7BC8B26F-BAF6-45CF-B4D6-A7710F6363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3068960"/>
            <a:ext cx="4455435" cy="3120442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="" xmlns:a16="http://schemas.microsoft.com/office/drawing/2014/main" id="{0BE38466-9C20-4145-940D-6A05E30B3A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587" t="4193" r="6358" b="1454"/>
          <a:stretch>
            <a:fillRect/>
          </a:stretch>
        </p:blipFill>
        <p:spPr>
          <a:xfrm>
            <a:off x="5025008" y="908720"/>
            <a:ext cx="4176464" cy="32403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524E826-9A24-4886-927F-FF1B3FC02F4E}"/>
              </a:ext>
            </a:extLst>
          </p:cNvPr>
          <p:cNvSpPr txBox="1"/>
          <p:nvPr/>
        </p:nvSpPr>
        <p:spPr>
          <a:xfrm>
            <a:off x="200472" y="980728"/>
            <a:ext cx="432048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latin typeface="Arial"/>
                <a:cs typeface="Arial"/>
              </a:rPr>
              <a:t>Объем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торгов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на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рынке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репо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за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рассматриваемый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квартал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увеличился</a:t>
            </a:r>
            <a:r>
              <a:rPr lang="en-US" sz="1600" dirty="0">
                <a:latin typeface="Arial"/>
                <a:cs typeface="Arial"/>
              </a:rPr>
              <a:t> в </a:t>
            </a:r>
            <a:r>
              <a:rPr lang="en-US" sz="1600" dirty="0" err="1">
                <a:latin typeface="Arial"/>
                <a:cs typeface="Arial"/>
              </a:rPr>
              <a:t>результате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размещений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на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более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длинном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горизонте</a:t>
            </a:r>
            <a:r>
              <a:rPr lang="en-US" sz="1600" dirty="0">
                <a:latin typeface="Arial"/>
                <a:cs typeface="Arial"/>
              </a:rPr>
              <a:t> (</a:t>
            </a:r>
            <a:r>
              <a:rPr lang="en-US" sz="1600" dirty="0" err="1">
                <a:latin typeface="Arial"/>
                <a:cs typeface="Arial"/>
              </a:rPr>
              <a:t>график</a:t>
            </a:r>
            <a:r>
              <a:rPr lang="en-US" sz="1600" dirty="0">
                <a:latin typeface="Arial"/>
                <a:cs typeface="Arial"/>
              </a:rPr>
              <a:t> 5)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574AC2E-B381-46C6-BF10-19E2DA8A2AE3}"/>
              </a:ext>
            </a:extLst>
          </p:cNvPr>
          <p:cNvSpPr txBox="1"/>
          <p:nvPr/>
        </p:nvSpPr>
        <p:spPr>
          <a:xfrm>
            <a:off x="5025008" y="4437112"/>
            <a:ext cx="455295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latin typeface="Arial"/>
                <a:cs typeface="Arial"/>
              </a:rPr>
              <a:t>На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рынке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однодневного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репо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ликвидность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преимущественно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размещалась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банковским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сектором</a:t>
            </a:r>
            <a:r>
              <a:rPr lang="en-US" sz="1600" dirty="0">
                <a:latin typeface="Arial"/>
                <a:cs typeface="Arial"/>
              </a:rPr>
              <a:t> (65%), в </a:t>
            </a:r>
            <a:r>
              <a:rPr lang="en-US" sz="1600" dirty="0" err="1">
                <a:latin typeface="Arial"/>
                <a:cs typeface="Arial"/>
              </a:rPr>
              <a:t>котором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доля</a:t>
            </a:r>
            <a:r>
              <a:rPr lang="en-US" sz="1600" dirty="0">
                <a:latin typeface="Arial"/>
                <a:cs typeface="Arial"/>
              </a:rPr>
              <a:t> топ-10 БВУ </a:t>
            </a:r>
            <a:r>
              <a:rPr lang="en-US" sz="1600" dirty="0" err="1">
                <a:latin typeface="Arial"/>
                <a:cs typeface="Arial"/>
              </a:rPr>
              <a:t>увеличилась</a:t>
            </a:r>
            <a:r>
              <a:rPr lang="en-US" sz="1600" dirty="0">
                <a:latin typeface="Arial"/>
                <a:cs typeface="Arial"/>
              </a:rPr>
              <a:t> с 78% </a:t>
            </a:r>
            <a:r>
              <a:rPr lang="en-US" sz="1600" dirty="0" err="1">
                <a:latin typeface="Arial"/>
                <a:cs typeface="Arial"/>
              </a:rPr>
              <a:t>до</a:t>
            </a:r>
            <a:r>
              <a:rPr lang="en-US" sz="1600" dirty="0">
                <a:latin typeface="Arial"/>
                <a:cs typeface="Arial"/>
              </a:rPr>
              <a:t> 81% </a:t>
            </a:r>
            <a:r>
              <a:rPr lang="en-US" sz="1600" dirty="0" err="1">
                <a:latin typeface="Arial"/>
                <a:cs typeface="Arial"/>
              </a:rPr>
              <a:t>за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отчетный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квартал</a:t>
            </a:r>
            <a:r>
              <a:rPr lang="en-US" sz="1600" dirty="0">
                <a:latin typeface="Arial"/>
                <a:cs typeface="Arial"/>
              </a:rPr>
              <a:t>. </a:t>
            </a:r>
          </a:p>
        </p:txBody>
      </p:sp>
    </p:spTree>
    <p:extLst>
      <p:ext uri="{BB962C8B-B14F-4D97-AF65-F5344CB8AC3E}">
        <p14:creationId xmlns="" xmlns:p14="http://schemas.microsoft.com/office/powerpoint/2010/main" val="2674582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70192A-998F-48CB-9B64-13769155D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1586"/>
            <a:ext cx="8915400" cy="55245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5AAA"/>
                </a:solidFill>
                <a:latin typeface="Arial"/>
                <a:cs typeface="Arial"/>
              </a:rPr>
              <a:t>3. Анализ денежного рынка</a:t>
            </a:r>
            <a:endParaRPr lang="ru-RU" sz="3200" b="1" dirty="0">
              <a:solidFill>
                <a:srgbClr val="005AAA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6932F1DE-4CA1-4EA3-B01A-C84CEA5F0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6287" y="977113"/>
            <a:ext cx="3990975" cy="2933700"/>
          </a:xfr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33EE7782-C355-42B5-A299-D436A15676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8350" y="3617719"/>
            <a:ext cx="3371850" cy="3146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9E247B-43F7-4B51-9910-B2A2EA8A6D2F}"/>
              </a:ext>
            </a:extLst>
          </p:cNvPr>
          <p:cNvSpPr txBox="1"/>
          <p:nvPr/>
        </p:nvSpPr>
        <p:spPr>
          <a:xfrm>
            <a:off x="5067300" y="1847850"/>
            <a:ext cx="448627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Концентрация ликвидности при привлечении средств и размещении средств на рынке однодневного репо снизилась (график </a:t>
            </a:r>
            <a:r>
              <a:rPr lang="en-US" sz="1600">
                <a:latin typeface="Arial"/>
                <a:cs typeface="Arial"/>
              </a:rPr>
              <a:t>7).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2A07007-4BD8-4BD0-87A9-F8C4C488FD80}"/>
              </a:ext>
            </a:extLst>
          </p:cNvPr>
          <p:cNvSpPr txBox="1"/>
          <p:nvPr/>
        </p:nvSpPr>
        <p:spPr>
          <a:xfrm>
            <a:off x="1009650" y="4619625"/>
            <a:ext cx="42291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/>
                <a:cs typeface="Arial"/>
              </a:rPr>
              <a:t>Распределение ликвидности по времени формировалось анологично предыдущему периоду, рапределяясь равномерно в течение дня (график 8).</a:t>
            </a:r>
          </a:p>
        </p:txBody>
      </p:sp>
    </p:spTree>
    <p:extLst>
      <p:ext uri="{BB962C8B-B14F-4D97-AF65-F5344CB8AC3E}">
        <p14:creationId xmlns="" xmlns:p14="http://schemas.microsoft.com/office/powerpoint/2010/main" val="2673142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752A11-3305-4472-9940-A513CBC8B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65089"/>
            <a:ext cx="8915400" cy="70485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5AAA"/>
                </a:solidFill>
                <a:latin typeface="Arial"/>
                <a:cs typeface="Arial"/>
              </a:rPr>
              <a:t>3. Анализ денежного рынка</a:t>
            </a:r>
            <a:endParaRPr lang="ru-RU" sz="3200" b="1" dirty="0">
              <a:solidFill>
                <a:srgbClr val="005AAA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A5560733-7880-4352-95D6-F2D35C790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13040" y="1019975"/>
            <a:ext cx="4340547" cy="3209925"/>
          </a:xfr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EB07F094-9EFE-4B26-9147-530D7C9A05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4985"/>
          <a:stretch>
            <a:fillRect/>
          </a:stretch>
        </p:blipFill>
        <p:spPr>
          <a:xfrm>
            <a:off x="344488" y="3068960"/>
            <a:ext cx="4161978" cy="3184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52C0AF-1174-4589-AEA4-717777427443}"/>
              </a:ext>
            </a:extLst>
          </p:cNvPr>
          <p:cNvSpPr txBox="1"/>
          <p:nvPr/>
        </p:nvSpPr>
        <p:spPr>
          <a:xfrm>
            <a:off x="272480" y="1052736"/>
            <a:ext cx="4896544" cy="16619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7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Ставки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денежного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рынка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Национальный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Банк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во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втором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квартале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2021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года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дважды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принял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решение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сохранить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уровень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базовой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ставки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на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уровне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9%. 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Ставки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денежного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рынка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формировались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под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влиянием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роста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ликвидности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2445588-0D7B-4748-A299-49D1F5C78C77}"/>
              </a:ext>
            </a:extLst>
          </p:cNvPr>
          <p:cNvSpPr txBox="1"/>
          <p:nvPr/>
        </p:nvSpPr>
        <p:spPr>
          <a:xfrm>
            <a:off x="4829175" y="4365104"/>
            <a:ext cx="49530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latin typeface="Arial"/>
                <a:cs typeface="Arial"/>
              </a:rPr>
              <a:t>Около</a:t>
            </a:r>
            <a:r>
              <a:rPr lang="en-US" sz="1600" dirty="0">
                <a:latin typeface="Arial"/>
                <a:cs typeface="Arial"/>
              </a:rPr>
              <a:t> 90% </a:t>
            </a:r>
            <a:r>
              <a:rPr lang="en-US" sz="1600" dirty="0" err="1">
                <a:latin typeface="Arial"/>
                <a:cs typeface="Arial"/>
              </a:rPr>
              <a:t>сделок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по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однодневному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репо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банками</a:t>
            </a:r>
            <a:r>
              <a:rPr lang="en-US" sz="1600" dirty="0">
                <a:latin typeface="Arial"/>
                <a:cs typeface="Arial"/>
              </a:rPr>
              <a:t> и </a:t>
            </a:r>
            <a:r>
              <a:rPr lang="en-US" sz="1600" dirty="0" err="1">
                <a:latin typeface="Arial"/>
                <a:cs typeface="Arial"/>
              </a:rPr>
              <a:t>прочими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участниками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было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заключено</a:t>
            </a:r>
            <a:r>
              <a:rPr lang="en-US" sz="1600" dirty="0">
                <a:latin typeface="Arial"/>
                <a:cs typeface="Arial"/>
              </a:rPr>
              <a:t> </a:t>
            </a:r>
          </a:p>
          <a:p>
            <a:r>
              <a:rPr lang="en-US" sz="1600" dirty="0" err="1">
                <a:latin typeface="Arial"/>
                <a:cs typeface="Arial"/>
              </a:rPr>
              <a:t>по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ставке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ниже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базовой</a:t>
            </a:r>
            <a:r>
              <a:rPr lang="en-US" sz="1600" dirty="0">
                <a:latin typeface="Arial"/>
                <a:cs typeface="Arial"/>
              </a:rPr>
              <a:t> (</a:t>
            </a:r>
            <a:r>
              <a:rPr lang="en-US" sz="1600" dirty="0" err="1">
                <a:latin typeface="Arial"/>
                <a:cs typeface="Arial"/>
              </a:rPr>
              <a:t>диапазон</a:t>
            </a:r>
            <a:r>
              <a:rPr lang="en-US" sz="1600" dirty="0">
                <a:latin typeface="Arial"/>
                <a:cs typeface="Arial"/>
              </a:rPr>
              <a:t> -1&lt;X≤0 </a:t>
            </a:r>
            <a:r>
              <a:rPr lang="en-US" sz="1600" dirty="0" err="1">
                <a:latin typeface="Arial"/>
                <a:cs typeface="Arial"/>
              </a:rPr>
              <a:t>на</a:t>
            </a:r>
            <a:r>
              <a:rPr lang="en-US" sz="1600" dirty="0">
                <a:latin typeface="Arial"/>
                <a:cs typeface="Arial"/>
              </a:rPr>
              <a:t> </a:t>
            </a:r>
          </a:p>
          <a:p>
            <a:r>
              <a:rPr lang="en-US" sz="1600" dirty="0" err="1">
                <a:latin typeface="Arial"/>
                <a:cs typeface="Arial"/>
              </a:rPr>
              <a:t>графике</a:t>
            </a:r>
            <a:r>
              <a:rPr lang="en-US" sz="1600" dirty="0">
                <a:latin typeface="Arial"/>
                <a:cs typeface="Arial"/>
              </a:rPr>
              <a:t> 10). </a:t>
            </a:r>
          </a:p>
        </p:txBody>
      </p:sp>
    </p:spTree>
    <p:extLst>
      <p:ext uri="{BB962C8B-B14F-4D97-AF65-F5344CB8AC3E}">
        <p14:creationId xmlns="" xmlns:p14="http://schemas.microsoft.com/office/powerpoint/2010/main" val="1646141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0EB9AF-136E-49D1-8CA0-56DB97CB7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63408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5AAA"/>
                </a:solidFill>
                <a:cs typeface="Arial" pitchFamily="34" charset="0"/>
              </a:rPr>
              <a:t>2. Анализ денежного рынка</a:t>
            </a:r>
            <a:endParaRPr lang="ru-RU" sz="32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3DC973-6F80-41F7-ADCD-7563AA297651}"/>
              </a:ext>
            </a:extLst>
          </p:cNvPr>
          <p:cNvSpPr txBox="1"/>
          <p:nvPr/>
        </p:nvSpPr>
        <p:spPr>
          <a:xfrm>
            <a:off x="272480" y="764704"/>
            <a:ext cx="9131424" cy="8617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Посредством инструментов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Национальный Банк регулирует ликвидность и процентные ставки денежного рынка, влияет на кредитную активность банков и воздействует на объем денежной массы в обращении. </a:t>
            </a:r>
            <a:r>
              <a:rPr lang="en-US" dirty="0">
                <a:latin typeface="Arial"/>
              </a:rPr>
              <a:t> </a:t>
            </a:r>
            <a:endParaRPr lang="ru-RU" dirty="0" smtClean="0">
              <a:latin typeface="Arial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1669" t="19540" r="18441" b="17921"/>
          <a:stretch>
            <a:fillRect/>
          </a:stretch>
        </p:blipFill>
        <p:spPr bwMode="auto">
          <a:xfrm>
            <a:off x="272480" y="1700808"/>
            <a:ext cx="9073008" cy="497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5416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Содержание: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7662" y="1924844"/>
            <a:ext cx="89154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Arial"/>
                <a:cs typeface="Arial"/>
              </a:rPr>
              <a:t>Понятие и </a:t>
            </a:r>
            <a:r>
              <a:rPr lang="ru-RU" sz="2800" dirty="0" smtClean="0">
                <a:solidFill>
                  <a:srgbClr val="000000"/>
                </a:solidFill>
                <a:latin typeface="Arial"/>
                <a:cs typeface="Arial"/>
              </a:rPr>
              <a:t>инструменты денежного </a:t>
            </a:r>
            <a:r>
              <a:rPr lang="ru-RU" sz="2800" dirty="0">
                <a:solidFill>
                  <a:srgbClr val="000000"/>
                </a:solidFill>
                <a:latin typeface="Arial"/>
                <a:cs typeface="Arial"/>
              </a:rPr>
              <a:t>рынка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0000"/>
                </a:solidFill>
                <a:latin typeface="Arial"/>
                <a:cs typeface="Arial"/>
              </a:rPr>
              <a:t>Анализ </a:t>
            </a:r>
            <a:r>
              <a:rPr lang="ru-RU" sz="2800" dirty="0">
                <a:solidFill>
                  <a:srgbClr val="000000"/>
                </a:solidFill>
                <a:latin typeface="Arial"/>
                <a:cs typeface="Arial"/>
              </a:rPr>
              <a:t>денежного рынка </a:t>
            </a:r>
            <a:r>
              <a:rPr lang="ru-RU" sz="2800" dirty="0" smtClean="0">
                <a:solidFill>
                  <a:srgbClr val="000000"/>
                </a:solidFill>
                <a:latin typeface="Arial"/>
                <a:cs typeface="Arial"/>
              </a:rPr>
              <a:t>РК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0EB9AF-136E-49D1-8CA0-56DB97CB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5AAA"/>
                </a:solidFill>
                <a:cs typeface="Arial" pitchFamily="34" charset="0"/>
              </a:rPr>
              <a:t>2. Анализ денежного рынка</a:t>
            </a:r>
            <a:endParaRPr lang="ru-RU" sz="3200" dirty="0">
              <a:latin typeface="Arial"/>
              <a:cs typeface="Arial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BD4DEC-A76B-4823-83A0-C08874F07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237331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ea typeface="+mn-lt"/>
                <a:cs typeface="Arial" pitchFamily="34" charset="0"/>
              </a:rPr>
              <a:t>Во втором квартале 2021 года ликвидность банковского сектора выросла. Основной объем изымался нотами НБРК и депозитными аукционами. 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ea typeface="+mn-lt"/>
                <a:cs typeface="Arial" pitchFamily="34" charset="0"/>
              </a:rPr>
              <a:t>При </a:t>
            </a:r>
            <a:r>
              <a:rPr lang="ru-RU" sz="2000" dirty="0">
                <a:latin typeface="Arial" pitchFamily="34" charset="0"/>
                <a:ea typeface="+mn-lt"/>
                <a:cs typeface="Arial" pitchFamily="34" charset="0"/>
              </a:rPr>
              <a:t>этом концентрация ликвидности по участникам рынка снизилась как на стороне размещения, так и привлечения ликвидности. </a:t>
            </a:r>
            <a:endParaRPr lang="ru-RU" sz="2000" dirty="0" smtClean="0">
              <a:latin typeface="Arial" pitchFamily="34" charset="0"/>
              <a:ea typeface="+mn-lt"/>
              <a:cs typeface="Arial" pitchFamily="34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ea typeface="+mn-lt"/>
                <a:cs typeface="Arial" pitchFamily="34" charset="0"/>
              </a:rPr>
              <a:t>Рост </a:t>
            </a:r>
            <a:r>
              <a:rPr lang="ru-RU" sz="2000" dirty="0">
                <a:latin typeface="Arial" pitchFamily="34" charset="0"/>
                <a:ea typeface="+mn-lt"/>
                <a:cs typeface="Arial" pitchFamily="34" charset="0"/>
              </a:rPr>
              <a:t>общей ликвидности привел к формированию ставок денежного рынка ближе к нижней границе целевого коридора со второй половины отчетного квартала.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3DC973-6F80-41F7-ADCD-7563AA297651}"/>
              </a:ext>
            </a:extLst>
          </p:cNvPr>
          <p:cNvSpPr txBox="1"/>
          <p:nvPr/>
        </p:nvSpPr>
        <p:spPr>
          <a:xfrm>
            <a:off x="495300" y="4152900"/>
            <a:ext cx="8915400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>
                <a:latin typeface="Arial"/>
              </a:rPr>
              <a:t>Во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втором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квартале</a:t>
            </a:r>
            <a:r>
              <a:rPr lang="en-US" dirty="0">
                <a:latin typeface="Arial"/>
              </a:rPr>
              <a:t> 2021 </a:t>
            </a:r>
            <a:r>
              <a:rPr lang="en-US" dirty="0" err="1">
                <a:latin typeface="Arial"/>
              </a:rPr>
              <a:t>года</a:t>
            </a:r>
            <a:r>
              <a:rPr lang="en-US" dirty="0">
                <a:latin typeface="Arial"/>
              </a:rPr>
              <a:t> </a:t>
            </a:r>
            <a:r>
              <a:rPr lang="en-US" dirty="0" err="1">
                <a:latin typeface="Arial"/>
              </a:rPr>
              <a:t>профицит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ликвидности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на</a:t>
            </a:r>
            <a:r>
              <a:rPr lang="en-US" dirty="0">
                <a:latin typeface="Arial"/>
              </a:rPr>
              <a:t> </a:t>
            </a:r>
            <a:r>
              <a:rPr lang="en-US" dirty="0" err="1">
                <a:latin typeface="Arial"/>
              </a:rPr>
              <a:t>денежном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рынке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увеличился</a:t>
            </a:r>
            <a:r>
              <a:rPr lang="en-US" dirty="0">
                <a:latin typeface="Arial"/>
              </a:rPr>
              <a:t> </a:t>
            </a:r>
            <a:r>
              <a:rPr lang="en-US" dirty="0" err="1">
                <a:latin typeface="Arial"/>
              </a:rPr>
              <a:t>на</a:t>
            </a:r>
            <a:r>
              <a:rPr lang="en-US" dirty="0">
                <a:latin typeface="Arial"/>
              </a:rPr>
              <a:t> 10,4%. </a:t>
            </a:r>
            <a:endParaRPr lang="ru-RU" dirty="0" smtClean="0">
              <a:latin typeface="Arial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rial"/>
              </a:rPr>
              <a:t>Спрос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>
                <a:latin typeface="Arial"/>
              </a:rPr>
              <a:t>на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депозитные</a:t>
            </a:r>
            <a:r>
              <a:rPr lang="en-US" dirty="0">
                <a:latin typeface="Arial"/>
              </a:rPr>
              <a:t> </a:t>
            </a:r>
            <a:r>
              <a:rPr lang="en-US" dirty="0" err="1">
                <a:latin typeface="Arial"/>
              </a:rPr>
              <a:t>аукционы</a:t>
            </a:r>
            <a:r>
              <a:rPr lang="en-US" dirty="0">
                <a:latin typeface="Arial"/>
              </a:rPr>
              <a:t> в </a:t>
            </a:r>
            <a:r>
              <a:rPr lang="en-US" dirty="0" err="1">
                <a:latin typeface="Arial"/>
              </a:rPr>
              <a:t>отчетный</a:t>
            </a:r>
            <a:r>
              <a:rPr lang="en-US" dirty="0">
                <a:latin typeface="Arial"/>
              </a:rPr>
              <a:t> </a:t>
            </a:r>
            <a:r>
              <a:rPr lang="en-US" dirty="0" err="1">
                <a:latin typeface="Arial"/>
              </a:rPr>
              <a:t>период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превысил</a:t>
            </a:r>
            <a:r>
              <a:rPr lang="en-US" dirty="0">
                <a:latin typeface="Arial"/>
              </a:rPr>
              <a:t> в </a:t>
            </a:r>
            <a:r>
              <a:rPr lang="en-US" dirty="0" err="1">
                <a:latin typeface="Arial"/>
              </a:rPr>
              <a:t>среднем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объемы</a:t>
            </a:r>
            <a:r>
              <a:rPr lang="en-US" dirty="0">
                <a:latin typeface="Arial"/>
              </a:rPr>
              <a:t> </a:t>
            </a:r>
            <a:r>
              <a:rPr lang="en-US" dirty="0" err="1">
                <a:latin typeface="Arial"/>
              </a:rPr>
              <a:t>предыдущего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квартала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на</a:t>
            </a:r>
            <a:r>
              <a:rPr lang="en-US" dirty="0">
                <a:latin typeface="Arial"/>
              </a:rPr>
              <a:t> 27%. </a:t>
            </a:r>
            <a:endParaRPr lang="ru-RU" dirty="0" smtClean="0">
              <a:latin typeface="Arial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rial"/>
              </a:rPr>
              <a:t>Основной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>
                <a:latin typeface="Arial"/>
              </a:rPr>
              <a:t>объем</a:t>
            </a:r>
            <a:r>
              <a:rPr lang="en-US" dirty="0">
                <a:latin typeface="Arial"/>
              </a:rPr>
              <a:t> </a:t>
            </a:r>
            <a:r>
              <a:rPr lang="en-US" dirty="0" err="1">
                <a:latin typeface="Arial"/>
              </a:rPr>
              <a:t>изымался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депозитами</a:t>
            </a:r>
            <a:r>
              <a:rPr lang="en-US" dirty="0">
                <a:latin typeface="Arial"/>
              </a:rPr>
              <a:t> БВУ </a:t>
            </a:r>
            <a:r>
              <a:rPr lang="en-US" dirty="0" err="1">
                <a:latin typeface="Arial"/>
              </a:rPr>
              <a:t>по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нижней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границе</a:t>
            </a:r>
            <a:r>
              <a:rPr lang="en-US" dirty="0">
                <a:latin typeface="Arial"/>
              </a:rPr>
              <a:t> </a:t>
            </a:r>
            <a:r>
              <a:rPr lang="en-US" dirty="0" err="1">
                <a:latin typeface="Arial"/>
              </a:rPr>
              <a:t>коридора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ставок</a:t>
            </a:r>
            <a:r>
              <a:rPr lang="en-US" dirty="0">
                <a:latin typeface="Arial"/>
              </a:rPr>
              <a:t>.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166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823B3F-D496-4615-BF8A-C2C33387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94926"/>
            <a:ext cx="8915400" cy="4369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 smtClean="0">
                <a:solidFill>
                  <a:srgbClr val="005AAA"/>
                </a:solidFill>
                <a:cs typeface="Arial" pitchFamily="34" charset="0"/>
              </a:rPr>
              <a:t>Список литературы:</a:t>
            </a:r>
            <a:endParaRPr lang="ru-RU" sz="2900" b="1" dirty="0">
              <a:solidFill>
                <a:srgbClr val="005AAA"/>
              </a:solidFill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D0B6D7-3581-40D6-8F27-A02D7F0E1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9" y="764705"/>
            <a:ext cx="9433047" cy="5832648"/>
          </a:xfrm>
        </p:spPr>
        <p:txBody>
          <a:bodyPr>
            <a:normAutofit fontScale="55000" lnSpcReduction="20000"/>
          </a:bodyPr>
          <a:lstStyle/>
          <a:p>
            <a:endParaRPr lang="ru-RU" sz="2100" dirty="0" smtClean="0"/>
          </a:p>
          <a:p>
            <a:pPr marL="460498" indent="-46049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Обзор финансового рынка Казахстана за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квартал 2021 года //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nationalbank.kz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460498" indent="-46049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Касенова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Г.Е Современные финансовые услуги банков: учебное пособие /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Қазақ Университеті- Алматы, 2021, 264с.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460498" indent="-46049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Современные финансовые рынки: учебник /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Криничанский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К.В., под ред., Рубцов Б.Б., под ред., Цыганов А.А., под ред., Адамова К.Р., Анненская Н.Е., Бутурлин И.В., Куликова Е.И., Ларионова И.В., Панова С.А., Сахаров А.А.,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Шакер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И.Е. — Москва: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КноРус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2021. — 600 с.</a:t>
            </a:r>
          </a:p>
          <a:p>
            <a:pPr marL="460498" indent="-46049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Никитина, Т. В.  Финансовые рынки и институты : учебник и практикум для прикладного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бакалавриата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/ Т. В. Никитина, А. В.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Репета-Турсунова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 — 2-е изд.,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испр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и доп. — Москва: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Юрайт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2019. — 339 с.</a:t>
            </a:r>
          </a:p>
          <a:p>
            <a:pPr marL="460498" indent="-46049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Финансовые рынки: учебник / коллектив авторов ; под ред. С.В. Брюховецкой, Б.Б. Рубцова. — Москва: КНОРУС, 2018. — 462 с. </a:t>
            </a:r>
          </a:p>
          <a:p>
            <a:pPr marL="460498" indent="-46049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Болдырева, Н. Б., Чернова, Г. В.,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Калайда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С. А.,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Фаизова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А. А., &amp;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Дарушин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И. А.  Финансовые рынки и институты: учебник и практикум для академического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бакалавриата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— Москва: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Юрайт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2016. – 458с.</a:t>
            </a:r>
          </a:p>
          <a:p>
            <a:pPr marL="460498" indent="-46049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http://www.nationalbank.kz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460498" indent="-46049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u="sng" dirty="0" smtClean="0">
                <a:latin typeface="Arial" pitchFamily="34" charset="0"/>
                <a:cs typeface="Arial" pitchFamily="34" charset="0"/>
              </a:rPr>
              <a:t>https://finreg.kz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460498" indent="-46049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kase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u="sng" dirty="0" err="1" smtClean="0">
                <a:latin typeface="Arial" pitchFamily="34" charset="0"/>
                <a:cs typeface="Arial" pitchFamily="34" charset="0"/>
              </a:rPr>
              <a:t>kz</a:t>
            </a:r>
            <a:endParaRPr lang="ru-RU" sz="25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97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0BA04F-165D-43A9-AA24-872306F6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989"/>
            <a:ext cx="8915400" cy="647700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70C0"/>
                </a:solidFill>
                <a:latin typeface="Arial"/>
                <a:cs typeface="Arial"/>
              </a:rPr>
              <a:t>1. Понятие </a:t>
            </a:r>
            <a:r>
              <a:rPr lang="ru-RU" sz="2800" b="1" dirty="0" smtClean="0">
                <a:solidFill>
                  <a:srgbClr val="0070C0"/>
                </a:solidFill>
                <a:latin typeface="Arial"/>
                <a:cs typeface="Arial"/>
              </a:rPr>
              <a:t>и инструменты денежного рынка</a:t>
            </a:r>
            <a:endParaRPr lang="ru-RU" sz="28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90E90C-C90C-43BE-A438-46D3E13A6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04" y="692696"/>
            <a:ext cx="8922196" cy="899573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Arial"/>
                <a:cs typeface="Arial"/>
              </a:rPr>
              <a:t>Денежный рынок функционирует в рамках общей структуры финансового </a:t>
            </a:r>
            <a:r>
              <a:rPr lang="ru-RU" sz="2400" dirty="0" smtClean="0">
                <a:latin typeface="Arial"/>
                <a:cs typeface="Arial"/>
              </a:rPr>
              <a:t>рынка</a:t>
            </a:r>
            <a:endParaRPr lang="ru-RU" sz="2400" dirty="0">
              <a:cs typeface="Arial" panose="020B0604020202020204" pitchFamily="34" charset="0"/>
            </a:endParaRPr>
          </a:p>
        </p:txBody>
      </p:sp>
      <p:graphicFrame>
        <p:nvGraphicFramePr>
          <p:cNvPr id="4" name="Схема 4">
            <a:extLst>
              <a:ext uri="{FF2B5EF4-FFF2-40B4-BE49-F238E27FC236}">
                <a16:creationId xmlns="" xmlns:a16="http://schemas.microsoft.com/office/drawing/2014/main" id="{0058CDEB-AD08-47CE-AFB2-3623C86E5C4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239209540"/>
              </p:ext>
            </p:extLst>
          </p:nvPr>
        </p:nvGraphicFramePr>
        <p:xfrm>
          <a:off x="676275" y="1714500"/>
          <a:ext cx="8029575" cy="498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9201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488" y="908720"/>
            <a:ext cx="4983317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463" algn="just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ДЕНЕЖНЫЙ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РЫНОК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 это система денежных отношений, банковских и специальных финансово-кредитных институтов, которые обеспечивают функционирование совокупности денежных ресурсов страны, их постоянное перемещение, распределение и перераспределение под воздействием взаимодействия законов спроса и предложения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b="1" i="0" dirty="0"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Что такое денежный рынок? В чём отличие брокера от дилера? И другие вопросы  о денежном рынке. | EL MORBO | Яндекс Дз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3080" y="908720"/>
            <a:ext cx="3888432" cy="2088232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/>
        </p:nvGraphicFramePr>
        <p:xfrm>
          <a:off x="272480" y="3212976"/>
          <a:ext cx="9145016" cy="346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050BA04F-165D-43A9-AA24-872306F6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989"/>
            <a:ext cx="8915400" cy="647700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70C0"/>
                </a:solidFill>
                <a:latin typeface="Arial"/>
                <a:cs typeface="Arial"/>
              </a:rPr>
              <a:t>1. Понятие </a:t>
            </a:r>
            <a:r>
              <a:rPr lang="ru-RU" sz="2800" b="1" dirty="0" smtClean="0">
                <a:solidFill>
                  <a:srgbClr val="0070C0"/>
                </a:solidFill>
                <a:latin typeface="Arial"/>
                <a:cs typeface="Arial"/>
              </a:rPr>
              <a:t>и инструменты денежного рынка</a:t>
            </a:r>
            <a:endParaRPr lang="ru-RU" sz="28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267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EE89D8-986A-4A0A-86D8-FD7ED607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04" y="908720"/>
            <a:ext cx="8915400" cy="936104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Участниками денежного рынка являются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050BA04F-165D-43A9-AA24-872306F6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989"/>
            <a:ext cx="8915400" cy="647700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70C0"/>
                </a:solidFill>
                <a:latin typeface="Arial"/>
                <a:cs typeface="Arial"/>
              </a:rPr>
              <a:t>1. Понятие </a:t>
            </a:r>
            <a:r>
              <a:rPr lang="ru-RU" sz="2800" b="1" dirty="0" smtClean="0">
                <a:solidFill>
                  <a:srgbClr val="0070C0"/>
                </a:solidFill>
                <a:latin typeface="Arial"/>
                <a:cs typeface="Arial"/>
              </a:rPr>
              <a:t>и инструменты денежного рынка</a:t>
            </a:r>
            <a:endParaRPr lang="ru-RU" sz="28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00472" y="1988840"/>
          <a:ext cx="9433048" cy="3970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6939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EE89D8-986A-4A0A-86D8-FD7ED607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64705"/>
            <a:ext cx="8915400" cy="864095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 algn="ctr">
              <a:buFont typeface="Wingdings" pitchFamily="2" charset="2"/>
              <a:buChar char="v"/>
            </a:pPr>
            <a:r>
              <a:rPr lang="ru-RU" dirty="0">
                <a:latin typeface="Arial"/>
                <a:cs typeface="Arial"/>
              </a:rPr>
              <a:t>Денежный рынок представляет собой составную часть финансового рынка, необходимо выделить его инструменты. </a:t>
            </a:r>
            <a:endParaRPr lang="ru-RU" dirty="0" smtClean="0">
              <a:latin typeface="Arial"/>
              <a:cs typeface="Arial"/>
            </a:endParaRPr>
          </a:p>
          <a:p>
            <a:pPr marL="0" indent="0" algn="ctr">
              <a:buFont typeface="Wingdings" pitchFamily="2" charset="2"/>
              <a:buChar char="v"/>
            </a:pPr>
            <a:r>
              <a:rPr lang="ru-RU" dirty="0" smtClean="0">
                <a:latin typeface="Arial"/>
                <a:cs typeface="Arial"/>
              </a:rPr>
              <a:t>В </a:t>
            </a:r>
            <a:r>
              <a:rPr lang="ru-RU" dirty="0">
                <a:latin typeface="Arial"/>
                <a:cs typeface="Arial"/>
              </a:rPr>
              <a:t>общей структуре к </a:t>
            </a:r>
            <a:r>
              <a:rPr lang="ru-RU" b="1" dirty="0">
                <a:solidFill>
                  <a:srgbClr val="005AAA"/>
                </a:solidFill>
                <a:latin typeface="Arial"/>
                <a:cs typeface="Arial"/>
              </a:rPr>
              <a:t>инструментам </a:t>
            </a:r>
            <a:r>
              <a:rPr lang="ru-RU" dirty="0">
                <a:latin typeface="Arial"/>
                <a:cs typeface="Arial"/>
              </a:rPr>
              <a:t>денежного рынка относятся:</a:t>
            </a:r>
            <a:endParaRPr lang="ru-RU" dirty="0">
              <a:cs typeface="Arial" panose="020B0604020202020204" pitchFamily="34" charset="0"/>
            </a:endParaRPr>
          </a:p>
        </p:txBody>
      </p:sp>
      <p:graphicFrame>
        <p:nvGraphicFramePr>
          <p:cNvPr id="4" name="Схема 4">
            <a:extLst>
              <a:ext uri="{FF2B5EF4-FFF2-40B4-BE49-F238E27FC236}">
                <a16:creationId xmlns="" xmlns:a16="http://schemas.microsoft.com/office/drawing/2014/main" id="{C597D6C4-6EBF-4C14-A825-F91A86660C5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30039085"/>
              </p:ext>
            </p:extLst>
          </p:nvPr>
        </p:nvGraphicFramePr>
        <p:xfrm>
          <a:off x="561975" y="1484785"/>
          <a:ext cx="8495481" cy="5106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050BA04F-165D-43A9-AA24-872306F6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989"/>
            <a:ext cx="8915400" cy="647700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70C0"/>
                </a:solidFill>
                <a:latin typeface="Arial"/>
                <a:cs typeface="Arial"/>
              </a:rPr>
              <a:t>1. Понятие </a:t>
            </a:r>
            <a:r>
              <a:rPr lang="ru-RU" sz="2800" b="1" dirty="0" smtClean="0">
                <a:solidFill>
                  <a:srgbClr val="0070C0"/>
                </a:solidFill>
                <a:latin typeface="Arial"/>
                <a:cs typeface="Arial"/>
              </a:rPr>
              <a:t>и инструменты денежного рынка</a:t>
            </a:r>
            <a:endParaRPr lang="ru-RU" sz="28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39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EE89D8-986A-4A0A-86D8-FD7ED607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620688"/>
            <a:ext cx="8915400" cy="1944215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Font typeface="Wingdings" pitchFamily="2" charset="2"/>
              <a:buChar char="v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Межбанковский кредит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— 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кредит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предоставляемый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одним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банком другому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Основным кредитором на рынке является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ЦБ. </a:t>
            </a:r>
          </a:p>
          <a:p>
            <a:pPr marL="0" indent="0" algn="ctr"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БВУ выступают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роли заемщиков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и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кредиторов других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коммерческих банков.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Обычно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заимствование средств осуществляется на основе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разовых 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кредитных договоров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или посредством размещения 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депозитов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других банках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практике используются следующие основные разновидности межбанковского кредита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050BA04F-165D-43A9-AA24-872306F6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989"/>
            <a:ext cx="8915400" cy="647700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70C0"/>
                </a:solidFill>
                <a:latin typeface="Arial"/>
                <a:cs typeface="Arial"/>
              </a:rPr>
              <a:t>1. Понятие </a:t>
            </a:r>
            <a:r>
              <a:rPr lang="ru-RU" sz="2800" b="1" dirty="0" smtClean="0">
                <a:solidFill>
                  <a:srgbClr val="0070C0"/>
                </a:solidFill>
                <a:latin typeface="Arial"/>
                <a:cs typeface="Arial"/>
              </a:rPr>
              <a:t>и инструменты денежного рынка</a:t>
            </a:r>
            <a:endParaRPr lang="ru-RU" sz="28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00472" y="2492896"/>
          <a:ext cx="950505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69398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EE89D8-986A-4A0A-86D8-FD7ED607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620689"/>
            <a:ext cx="8915400" cy="1080120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Все виды инструментов денежного рынка можно разделить на три группы: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050BA04F-165D-43A9-AA24-872306F6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989"/>
            <a:ext cx="8915400" cy="647700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70C0"/>
                </a:solidFill>
                <a:latin typeface="Arial"/>
                <a:cs typeface="Arial"/>
              </a:rPr>
              <a:t>1. Понятие </a:t>
            </a:r>
            <a:r>
              <a:rPr lang="ru-RU" sz="2800" b="1" dirty="0" smtClean="0">
                <a:solidFill>
                  <a:srgbClr val="0070C0"/>
                </a:solidFill>
                <a:latin typeface="Arial"/>
                <a:cs typeface="Arial"/>
              </a:rPr>
              <a:t>и инструменты денежного рынка</a:t>
            </a:r>
            <a:endParaRPr lang="ru-RU" sz="28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416496" y="1916832"/>
          <a:ext cx="8784976" cy="468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6939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EE89D8-986A-4A0A-86D8-FD7ED607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04" y="908720"/>
            <a:ext cx="8915400" cy="936104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Условный характер приобретает на денежном рынке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цена денежные ресурсы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процент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050BA04F-165D-43A9-AA24-872306F6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989"/>
            <a:ext cx="8915400" cy="647700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70C0"/>
                </a:solidFill>
                <a:latin typeface="Arial"/>
                <a:cs typeface="Arial"/>
              </a:rPr>
              <a:t>1. Понятие </a:t>
            </a:r>
            <a:r>
              <a:rPr lang="ru-RU" sz="2800" b="1" dirty="0" smtClean="0">
                <a:solidFill>
                  <a:srgbClr val="0070C0"/>
                </a:solidFill>
                <a:latin typeface="Arial"/>
                <a:cs typeface="Arial"/>
              </a:rPr>
              <a:t>и инструменты денежного рынка</a:t>
            </a:r>
            <a:endParaRPr lang="ru-RU" sz="28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00472" y="1988840"/>
          <a:ext cx="9433048" cy="3970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693980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 Pro+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5688419</TotalTime>
  <Words>1149</Words>
  <Application>Microsoft Office PowerPoint</Application>
  <PresentationFormat>Лист A4 (210x297 мм)</PresentationFormat>
  <Paragraphs>132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КАЗАХСКИЙ НАЦИОНАЛЬНЫЙ УНИВЕРСИТЕТ ИМ. АЛЬ-ФАРАБИ</vt:lpstr>
      <vt:lpstr>Содержание:</vt:lpstr>
      <vt:lpstr>1. Понятие и инструменты денежного рынка</vt:lpstr>
      <vt:lpstr>1. Понятие и инструменты денежного рынка</vt:lpstr>
      <vt:lpstr>1. Понятие и инструменты денежного рынка</vt:lpstr>
      <vt:lpstr>1. Понятие и инструменты денежного рынка</vt:lpstr>
      <vt:lpstr>1. Понятие и инструменты денежного рынка</vt:lpstr>
      <vt:lpstr>1. Понятие и инструменты денежного рынка</vt:lpstr>
      <vt:lpstr>1. Понятие и инструменты денежного рынка</vt:lpstr>
      <vt:lpstr>1. Понятие и инструменты денежного рынка</vt:lpstr>
      <vt:lpstr>1. Понятие и инструменты денежного рынка</vt:lpstr>
      <vt:lpstr>2. Анализ денежного рынка Казахстана</vt:lpstr>
      <vt:lpstr>2. Анализ денежного рынка Казахстана</vt:lpstr>
      <vt:lpstr>2. Анализ денежного рынка</vt:lpstr>
      <vt:lpstr>3. Анализ денежного рынка</vt:lpstr>
      <vt:lpstr>3. Анализ денежного рынка</vt:lpstr>
      <vt:lpstr>3. Анализ денежного рынка</vt:lpstr>
      <vt:lpstr>3. Анализ денежного рынка</vt:lpstr>
      <vt:lpstr>2. Анализ денежного рынка</vt:lpstr>
      <vt:lpstr>2. Анализ денежного рынка</vt:lpstr>
      <vt:lpstr>Список литературы: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Гульмира</cp:lastModifiedBy>
  <cp:revision>2535</cp:revision>
  <dcterms:created xsi:type="dcterms:W3CDTF">2005-01-01T07:06:31Z</dcterms:created>
  <dcterms:modified xsi:type="dcterms:W3CDTF">2021-10-05T15:50:45Z</dcterms:modified>
</cp:coreProperties>
</file>